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78" r:id="rId2"/>
    <p:sldId id="315" r:id="rId3"/>
    <p:sldId id="316" r:id="rId4"/>
    <p:sldId id="318" r:id="rId5"/>
    <p:sldId id="301" r:id="rId6"/>
    <p:sldId id="303" r:id="rId7"/>
    <p:sldId id="320" r:id="rId8"/>
    <p:sldId id="324" r:id="rId9"/>
    <p:sldId id="325" r:id="rId10"/>
    <p:sldId id="322" r:id="rId11"/>
    <p:sldId id="326" r:id="rId12"/>
    <p:sldId id="327" r:id="rId13"/>
    <p:sldId id="328" r:id="rId14"/>
    <p:sldId id="329" r:id="rId15"/>
    <p:sldId id="298" r:id="rId16"/>
    <p:sldId id="353" r:id="rId17"/>
    <p:sldId id="354"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3" r:id="rId31"/>
    <p:sldId id="344" r:id="rId32"/>
    <p:sldId id="346" r:id="rId33"/>
    <p:sldId id="345" r:id="rId34"/>
    <p:sldId id="347" r:id="rId35"/>
    <p:sldId id="348" r:id="rId36"/>
    <p:sldId id="349" r:id="rId37"/>
    <p:sldId id="350" r:id="rId38"/>
    <p:sldId id="351" r:id="rId39"/>
    <p:sldId id="352" r:id="rId40"/>
    <p:sldId id="355" r:id="rId41"/>
    <p:sldId id="356" r:id="rId42"/>
  </p:sldIdLst>
  <p:sldSz cx="9144000" cy="6858000" type="screen4x3"/>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336600"/>
    <a:srgbClr val="800000"/>
    <a:srgbClr val="FFFF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78"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87960-001E-473D-9183-DCA29F8CB864}">
      <dsp:nvSpPr>
        <dsp:cNvPr id="0" name=""/>
        <dsp:cNvSpPr/>
      </dsp:nvSpPr>
      <dsp:spPr>
        <a:xfrm>
          <a:off x="2743200" y="1431780"/>
          <a:ext cx="1940834" cy="336838"/>
        </a:xfrm>
        <a:custGeom>
          <a:avLst/>
          <a:gdLst/>
          <a:ahLst/>
          <a:cxnLst/>
          <a:rect l="0" t="0" r="0" b="0"/>
          <a:pathLst>
            <a:path>
              <a:moveTo>
                <a:pt x="0" y="0"/>
              </a:moveTo>
              <a:lnTo>
                <a:pt x="0" y="168419"/>
              </a:lnTo>
              <a:lnTo>
                <a:pt x="1940834" y="168419"/>
              </a:lnTo>
              <a:lnTo>
                <a:pt x="1940834" y="336838"/>
              </a:lnTo>
            </a:path>
          </a:pathLst>
        </a:custGeom>
        <a:noFill/>
        <a:ln w="25400" cap="flat" cmpd="sng" algn="ctr">
          <a:solidFill>
            <a:srgbClr val="9BBB59">
              <a:tint val="90000"/>
              <a:hueOff val="0"/>
              <a:satOff val="0"/>
              <a:lumOff val="0"/>
              <a:alphaOff val="0"/>
            </a:srgb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E8DAC96-2B4B-4A56-9F76-0EF48E62123B}">
      <dsp:nvSpPr>
        <dsp:cNvPr id="0" name=""/>
        <dsp:cNvSpPr/>
      </dsp:nvSpPr>
      <dsp:spPr>
        <a:xfrm>
          <a:off x="2697479" y="1431780"/>
          <a:ext cx="91440" cy="336838"/>
        </a:xfrm>
        <a:custGeom>
          <a:avLst/>
          <a:gdLst/>
          <a:ahLst/>
          <a:cxnLst/>
          <a:rect l="0" t="0" r="0" b="0"/>
          <a:pathLst>
            <a:path>
              <a:moveTo>
                <a:pt x="45720" y="0"/>
              </a:moveTo>
              <a:lnTo>
                <a:pt x="45720" y="336838"/>
              </a:lnTo>
            </a:path>
          </a:pathLst>
        </a:custGeom>
        <a:noFill/>
        <a:ln w="25400" cap="flat" cmpd="sng" algn="ctr">
          <a:solidFill>
            <a:srgbClr val="9BBB59">
              <a:tint val="90000"/>
              <a:hueOff val="0"/>
              <a:satOff val="0"/>
              <a:lumOff val="0"/>
              <a:alphaOff val="0"/>
            </a:srgb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627D87C-8AB5-4613-AF11-E7FCDB0C4AF1}">
      <dsp:nvSpPr>
        <dsp:cNvPr id="0" name=""/>
        <dsp:cNvSpPr/>
      </dsp:nvSpPr>
      <dsp:spPr>
        <a:xfrm>
          <a:off x="801997" y="1431780"/>
          <a:ext cx="1941202" cy="320823"/>
        </a:xfrm>
        <a:custGeom>
          <a:avLst/>
          <a:gdLst/>
          <a:ahLst/>
          <a:cxnLst/>
          <a:rect l="0" t="0" r="0" b="0"/>
          <a:pathLst>
            <a:path>
              <a:moveTo>
                <a:pt x="1940834" y="0"/>
              </a:moveTo>
              <a:lnTo>
                <a:pt x="1940834" y="168419"/>
              </a:lnTo>
              <a:lnTo>
                <a:pt x="0" y="168419"/>
              </a:lnTo>
              <a:lnTo>
                <a:pt x="0" y="336838"/>
              </a:lnTo>
            </a:path>
          </a:pathLst>
        </a:custGeom>
        <a:noFill/>
        <a:ln w="25400" cap="flat" cmpd="sng" algn="ctr">
          <a:solidFill>
            <a:srgbClr val="9BBB59">
              <a:tint val="90000"/>
              <a:hueOff val="0"/>
              <a:satOff val="0"/>
              <a:lumOff val="0"/>
              <a:alphaOff val="0"/>
            </a:srgb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FD59F16-8F6F-4BF4-A4D0-8B40690576BC}">
      <dsp:nvSpPr>
        <dsp:cNvPr id="0" name=""/>
        <dsp:cNvSpPr/>
      </dsp:nvSpPr>
      <dsp:spPr>
        <a:xfrm>
          <a:off x="1541125" y="629782"/>
          <a:ext cx="2404148" cy="801997"/>
        </a:xfrm>
        <a:prstGeom prst="rect">
          <a:avLst/>
        </a:prstGeom>
        <a:gradFill rotWithShape="0">
          <a:gsLst>
            <a:gs pos="79000">
              <a:srgbClr val="003300"/>
            </a:gs>
            <a:gs pos="100000">
              <a:srgbClr val="9BBB59">
                <a:shade val="60000"/>
                <a:hueOff val="0"/>
                <a:satOff val="0"/>
                <a:lumOff val="0"/>
                <a:alphaOff val="0"/>
                <a:shade val="93000"/>
                <a:satMod val="130000"/>
              </a:srgbClr>
            </a:gs>
            <a:gs pos="100000">
              <a:srgbClr val="9BBB59">
                <a:shade val="6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b="1" kern="1200" dirty="0">
              <a:solidFill>
                <a:schemeClr val="tx1"/>
              </a:solidFill>
              <a:latin typeface="Calibri"/>
              <a:ea typeface="+mn-ea"/>
              <a:cs typeface="+mn-cs"/>
            </a:rPr>
            <a:t>Communication</a:t>
          </a:r>
        </a:p>
      </dsp:txBody>
      <dsp:txXfrm>
        <a:off x="1541125" y="629782"/>
        <a:ext cx="2404148" cy="801997"/>
      </dsp:txXfrm>
    </dsp:sp>
    <dsp:sp modelId="{3E75AADB-777E-4B09-9E17-66783F66A202}">
      <dsp:nvSpPr>
        <dsp:cNvPr id="0" name=""/>
        <dsp:cNvSpPr/>
      </dsp:nvSpPr>
      <dsp:spPr>
        <a:xfrm>
          <a:off x="0" y="1752603"/>
          <a:ext cx="1603995" cy="801997"/>
        </a:xfrm>
        <a:prstGeom prst="rect">
          <a:avLst/>
        </a:prstGeom>
        <a:gradFill rotWithShape="0">
          <a:gsLst>
            <a:gs pos="100000">
              <a:srgbClr val="003300"/>
            </a:gs>
            <a:gs pos="80000">
              <a:srgbClr val="9BBB59">
                <a:shade val="80000"/>
                <a:hueOff val="0"/>
                <a:satOff val="0"/>
                <a:lumOff val="0"/>
                <a:alphaOff val="0"/>
                <a:shade val="93000"/>
                <a:satMod val="130000"/>
              </a:srgbClr>
            </a:gs>
            <a:gs pos="100000">
              <a:srgbClr val="9BBB59">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a:solidFill>
                <a:schemeClr val="tx1"/>
              </a:solidFill>
              <a:latin typeface="Calibri"/>
              <a:ea typeface="+mn-ea"/>
              <a:cs typeface="+mn-cs"/>
            </a:rPr>
            <a:t>Oral</a:t>
          </a:r>
        </a:p>
      </dsp:txBody>
      <dsp:txXfrm>
        <a:off x="0" y="1752603"/>
        <a:ext cx="1603995" cy="801997"/>
      </dsp:txXfrm>
    </dsp:sp>
    <dsp:sp modelId="{EC37AA52-8338-44B2-8EBB-6257C99A4E75}">
      <dsp:nvSpPr>
        <dsp:cNvPr id="0" name=""/>
        <dsp:cNvSpPr/>
      </dsp:nvSpPr>
      <dsp:spPr>
        <a:xfrm>
          <a:off x="1941202" y="1768619"/>
          <a:ext cx="1603995" cy="801997"/>
        </a:xfrm>
        <a:prstGeom prst="rect">
          <a:avLst/>
        </a:prstGeom>
        <a:gradFill rotWithShape="0">
          <a:gsLst>
            <a:gs pos="0">
              <a:srgbClr val="9BBB59">
                <a:shade val="80000"/>
                <a:hueOff val="0"/>
                <a:satOff val="0"/>
                <a:lumOff val="0"/>
                <a:alphaOff val="0"/>
                <a:shade val="51000"/>
                <a:satMod val="130000"/>
              </a:srgbClr>
            </a:gs>
            <a:gs pos="80000">
              <a:srgbClr val="9BBB59">
                <a:shade val="80000"/>
                <a:hueOff val="0"/>
                <a:satOff val="0"/>
                <a:lumOff val="0"/>
                <a:alphaOff val="0"/>
                <a:shade val="93000"/>
                <a:satMod val="130000"/>
              </a:srgbClr>
            </a:gs>
            <a:gs pos="100000">
              <a:srgbClr val="9BBB59">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a:solidFill>
                <a:schemeClr val="tx1"/>
              </a:solidFill>
              <a:latin typeface="Calibri"/>
              <a:ea typeface="+mn-ea"/>
              <a:cs typeface="+mn-cs"/>
            </a:rPr>
            <a:t>Written</a:t>
          </a:r>
        </a:p>
      </dsp:txBody>
      <dsp:txXfrm>
        <a:off x="1941202" y="1768619"/>
        <a:ext cx="1603995" cy="801997"/>
      </dsp:txXfrm>
    </dsp:sp>
    <dsp:sp modelId="{D13837F9-04B2-4504-B4BF-08384D928E55}">
      <dsp:nvSpPr>
        <dsp:cNvPr id="0" name=""/>
        <dsp:cNvSpPr/>
      </dsp:nvSpPr>
      <dsp:spPr>
        <a:xfrm>
          <a:off x="3882036" y="1768619"/>
          <a:ext cx="1603995" cy="801997"/>
        </a:xfrm>
        <a:prstGeom prst="rect">
          <a:avLst/>
        </a:prstGeom>
        <a:gradFill rotWithShape="0">
          <a:gsLst>
            <a:gs pos="0">
              <a:srgbClr val="9BBB59">
                <a:shade val="80000"/>
                <a:hueOff val="0"/>
                <a:satOff val="0"/>
                <a:lumOff val="0"/>
                <a:alphaOff val="0"/>
                <a:shade val="51000"/>
                <a:satMod val="130000"/>
              </a:srgbClr>
            </a:gs>
            <a:gs pos="80000">
              <a:srgbClr val="9BBB59">
                <a:shade val="80000"/>
                <a:hueOff val="0"/>
                <a:satOff val="0"/>
                <a:lumOff val="0"/>
                <a:alphaOff val="0"/>
                <a:shade val="93000"/>
                <a:satMod val="130000"/>
              </a:srgbClr>
            </a:gs>
            <a:gs pos="100000">
              <a:srgbClr val="9BBB59">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a:solidFill>
                <a:schemeClr val="tx1"/>
              </a:solidFill>
              <a:latin typeface="Calibri"/>
              <a:ea typeface="+mn-ea"/>
              <a:cs typeface="+mn-cs"/>
            </a:rPr>
            <a:t>Body language</a:t>
          </a:r>
        </a:p>
      </dsp:txBody>
      <dsp:txXfrm>
        <a:off x="3882036" y="1768619"/>
        <a:ext cx="1603995" cy="801997"/>
      </dsp:txXfrm>
    </dsp:sp>
  </dsp:spTree>
</dsp:drawing>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dirty="0"/>
          </a:p>
        </p:txBody>
      </p:sp>
      <p:sp>
        <p:nvSpPr>
          <p:cNvPr id="3" name="Date Placeholder 2"/>
          <p:cNvSpPr>
            <a:spLocks noGrp="1"/>
          </p:cNvSpPr>
          <p:nvPr>
            <p:ph type="dt" sz="quarter" idx="1"/>
          </p:nvPr>
        </p:nvSpPr>
        <p:spPr>
          <a:xfrm>
            <a:off x="3995217" y="0"/>
            <a:ext cx="3056414" cy="465455"/>
          </a:xfrm>
          <a:prstGeom prst="rect">
            <a:avLst/>
          </a:prstGeom>
        </p:spPr>
        <p:txBody>
          <a:bodyPr vert="horz" lIns="93497" tIns="46749" rIns="93497" bIns="46749" rtlCol="0"/>
          <a:lstStyle>
            <a:lvl1pPr algn="r">
              <a:defRPr sz="1200"/>
            </a:lvl1pPr>
          </a:lstStyle>
          <a:p>
            <a:fld id="{8ED5C7D8-BD8E-4A8A-B320-E525BF47B402}" type="datetimeFigureOut">
              <a:rPr lang="en-US" smtClean="0"/>
              <a:pPr/>
              <a:t>1/29/2015</a:t>
            </a:fld>
            <a:endParaRPr lang="en-US" dirty="0"/>
          </a:p>
        </p:txBody>
      </p:sp>
      <p:sp>
        <p:nvSpPr>
          <p:cNvPr id="4" name="Footer Placeholder 3"/>
          <p:cNvSpPr>
            <a:spLocks noGrp="1"/>
          </p:cNvSpPr>
          <p:nvPr>
            <p:ph type="ftr" sz="quarter" idx="2"/>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95217" y="8842029"/>
            <a:ext cx="3056414" cy="465455"/>
          </a:xfrm>
          <a:prstGeom prst="rect">
            <a:avLst/>
          </a:prstGeom>
        </p:spPr>
        <p:txBody>
          <a:bodyPr vert="horz" lIns="93497" tIns="46749" rIns="93497" bIns="46749" rtlCol="0" anchor="b"/>
          <a:lstStyle>
            <a:lvl1pPr algn="r">
              <a:defRPr sz="1200"/>
            </a:lvl1pPr>
          </a:lstStyle>
          <a:p>
            <a:fld id="{556669B0-4661-47C8-A634-69B238B2A5C7}" type="slidenum">
              <a:rPr lang="en-US" smtClean="0"/>
              <a:pPr/>
              <a:t>‹#›</a:t>
            </a:fld>
            <a:endParaRPr lang="en-US" dirty="0"/>
          </a:p>
        </p:txBody>
      </p:sp>
    </p:spTree>
    <p:extLst>
      <p:ext uri="{BB962C8B-B14F-4D97-AF65-F5344CB8AC3E}">
        <p14:creationId xmlns="" xmlns:p14="http://schemas.microsoft.com/office/powerpoint/2010/main" val="929794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5938"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95738" y="0"/>
            <a:ext cx="3055937" cy="465138"/>
          </a:xfrm>
          <a:prstGeom prst="rect">
            <a:avLst/>
          </a:prstGeom>
        </p:spPr>
        <p:txBody>
          <a:bodyPr vert="horz" lIns="91440" tIns="45720" rIns="91440" bIns="45720" rtlCol="0"/>
          <a:lstStyle>
            <a:lvl1pPr algn="r">
              <a:defRPr sz="1200"/>
            </a:lvl1pPr>
          </a:lstStyle>
          <a:p>
            <a:fld id="{6E6730B3-ABCA-43B6-A0B6-F1496CE35652}" type="datetimeFigureOut">
              <a:rPr lang="en-US" smtClean="0"/>
              <a:pPr/>
              <a:t>1/29/2015</a:t>
            </a:fld>
            <a:endParaRPr lang="en-US" dirty="0"/>
          </a:p>
        </p:txBody>
      </p:sp>
      <p:sp>
        <p:nvSpPr>
          <p:cNvPr id="4" name="Slide Image Placeholder 3"/>
          <p:cNvSpPr>
            <a:spLocks noGrp="1" noRot="1" noChangeAspect="1"/>
          </p:cNvSpPr>
          <p:nvPr>
            <p:ph type="sldImg" idx="2"/>
          </p:nvPr>
        </p:nvSpPr>
        <p:spPr>
          <a:xfrm>
            <a:off x="1200150" y="698500"/>
            <a:ext cx="4654550" cy="349091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4850" y="4421188"/>
            <a:ext cx="5643563" cy="41894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375"/>
            <a:ext cx="3055938"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95738" y="8842375"/>
            <a:ext cx="3055937" cy="465138"/>
          </a:xfrm>
          <a:prstGeom prst="rect">
            <a:avLst/>
          </a:prstGeom>
        </p:spPr>
        <p:txBody>
          <a:bodyPr vert="horz" lIns="91440" tIns="45720" rIns="91440" bIns="45720" rtlCol="0" anchor="b"/>
          <a:lstStyle>
            <a:lvl1pPr algn="r">
              <a:defRPr sz="1200"/>
            </a:lvl1pPr>
          </a:lstStyle>
          <a:p>
            <a:fld id="{6AEFBC2F-1D8C-466A-96EC-D21008F27150}" type="slidenum">
              <a:rPr lang="en-US" smtClean="0"/>
              <a:pPr/>
              <a:t>‹#›</a:t>
            </a:fld>
            <a:endParaRPr lang="en-US" dirty="0"/>
          </a:p>
        </p:txBody>
      </p:sp>
    </p:spTree>
    <p:extLst>
      <p:ext uri="{BB962C8B-B14F-4D97-AF65-F5344CB8AC3E}">
        <p14:creationId xmlns="" xmlns:p14="http://schemas.microsoft.com/office/powerpoint/2010/main" val="2724882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32C059-8FFF-43AE-9581-41E6A1529F01}" type="datetimeFigureOut">
              <a:rPr lang="en-US" smtClean="0"/>
              <a:pPr/>
              <a:t>1/29/2015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D337B-2D95-4358-BB5A-C908CF1D5EA9}" type="slidenum">
              <a:rPr lang="en-US" smtClean="0"/>
              <a:pPr/>
              <a:t>‹#›</a:t>
            </a:fld>
            <a:endParaRPr lang="en-US" dirty="0"/>
          </a:p>
        </p:txBody>
      </p:sp>
    </p:spTree>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32C059-8FFF-43AE-9581-41E6A1529F01}" type="datetimeFigureOut">
              <a:rPr lang="en-US" smtClean="0"/>
              <a:pPr/>
              <a:t>1/29/2015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D337B-2D95-4358-BB5A-C908CF1D5EA9}" type="slidenum">
              <a:rPr lang="en-US" smtClean="0"/>
              <a:pPr/>
              <a:t>‹#›</a:t>
            </a:fld>
            <a:endParaRPr lang="en-US" dirty="0"/>
          </a:p>
        </p:txBody>
      </p:sp>
    </p:spTree>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32C059-8FFF-43AE-9581-41E6A1529F01}" type="datetimeFigureOut">
              <a:rPr lang="en-US" smtClean="0"/>
              <a:pPr/>
              <a:t>1/29/2015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D337B-2D95-4358-BB5A-C908CF1D5EA9}" type="slidenum">
              <a:rPr lang="en-US" smtClean="0"/>
              <a:pPr/>
              <a:t>‹#›</a:t>
            </a:fld>
            <a:endParaRPr lang="en-US" dirty="0"/>
          </a:p>
        </p:txBody>
      </p:sp>
    </p:spTree>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32C059-8FFF-43AE-9581-41E6A1529F01}" type="datetimeFigureOut">
              <a:rPr lang="en-US" smtClean="0"/>
              <a:pPr/>
              <a:t>1/29/2015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D337B-2D95-4358-BB5A-C908CF1D5EA9}" type="slidenum">
              <a:rPr lang="en-US" smtClean="0"/>
              <a:pPr/>
              <a:t>‹#›</a:t>
            </a:fld>
            <a:endParaRPr lang="en-US" dirty="0"/>
          </a:p>
        </p:txBody>
      </p:sp>
    </p:spTree>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32C059-8FFF-43AE-9581-41E6A1529F01}" type="datetimeFigureOut">
              <a:rPr lang="en-US" smtClean="0"/>
              <a:pPr/>
              <a:t>1/29/2015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D337B-2D95-4358-BB5A-C908CF1D5EA9}" type="slidenum">
              <a:rPr lang="en-US" smtClean="0"/>
              <a:pPr/>
              <a:t>‹#›</a:t>
            </a:fld>
            <a:endParaRPr lang="en-US" dirty="0"/>
          </a:p>
        </p:txBody>
      </p:sp>
    </p:spTree>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32C059-8FFF-43AE-9581-41E6A1529F01}" type="datetimeFigureOut">
              <a:rPr lang="en-US" smtClean="0"/>
              <a:pPr/>
              <a:t>1/29/2015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BD337B-2D95-4358-BB5A-C908CF1D5EA9}" type="slidenum">
              <a:rPr lang="en-US" smtClean="0"/>
              <a:pPr/>
              <a:t>‹#›</a:t>
            </a:fld>
            <a:endParaRPr lang="en-US" dirty="0"/>
          </a:p>
        </p:txBody>
      </p:sp>
    </p:spTree>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32C059-8FFF-43AE-9581-41E6A1529F01}" type="datetimeFigureOut">
              <a:rPr lang="en-US" smtClean="0"/>
              <a:pPr/>
              <a:t>1/29/2015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BD337B-2D95-4358-BB5A-C908CF1D5EA9}" type="slidenum">
              <a:rPr lang="en-US" smtClean="0"/>
              <a:pPr/>
              <a:t>‹#›</a:t>
            </a:fld>
            <a:endParaRPr lang="en-US" dirty="0"/>
          </a:p>
        </p:txBody>
      </p:sp>
    </p:spTree>
  </p:cSld>
  <p:clrMapOvr>
    <a:masterClrMapping/>
  </p:clrMapOvr>
  <p:transition>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32C059-8FFF-43AE-9581-41E6A1529F01}" type="datetimeFigureOut">
              <a:rPr lang="en-US" smtClean="0"/>
              <a:pPr/>
              <a:t>1/29/2015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BD337B-2D95-4358-BB5A-C908CF1D5EA9}" type="slidenum">
              <a:rPr lang="en-US" smtClean="0"/>
              <a:pPr/>
              <a:t>‹#›</a:t>
            </a:fld>
            <a:endParaRPr lang="en-US" dirty="0"/>
          </a:p>
        </p:txBody>
      </p:sp>
    </p:spTree>
  </p:cSld>
  <p:clrMapOvr>
    <a:masterClrMapping/>
  </p:clrMapOvr>
  <p:transition>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32C059-8FFF-43AE-9581-41E6A1529F01}" type="datetimeFigureOut">
              <a:rPr lang="en-US" smtClean="0"/>
              <a:pPr/>
              <a:t>1/29/2015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BD337B-2D95-4358-BB5A-C908CF1D5EA9}" type="slidenum">
              <a:rPr lang="en-US" smtClean="0"/>
              <a:pPr/>
              <a:t>‹#›</a:t>
            </a:fld>
            <a:endParaRPr lang="en-US" dirty="0"/>
          </a:p>
        </p:txBody>
      </p:sp>
    </p:spTree>
  </p:cSld>
  <p:clrMapOvr>
    <a:masterClrMapping/>
  </p:clrMapOvr>
  <p:transition>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32C059-8FFF-43AE-9581-41E6A1529F01}" type="datetimeFigureOut">
              <a:rPr lang="en-US" smtClean="0"/>
              <a:pPr/>
              <a:t>1/29/2015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BD337B-2D95-4358-BB5A-C908CF1D5EA9}" type="slidenum">
              <a:rPr lang="en-US" smtClean="0"/>
              <a:pPr/>
              <a:t>‹#›</a:t>
            </a:fld>
            <a:endParaRPr lang="en-US" dirty="0"/>
          </a:p>
        </p:txBody>
      </p:sp>
    </p:spTree>
  </p:cSld>
  <p:clrMapOvr>
    <a:masterClrMapping/>
  </p:clrMapOvr>
  <p:transition>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32C059-8FFF-43AE-9581-41E6A1529F01}" type="datetimeFigureOut">
              <a:rPr lang="en-US" smtClean="0"/>
              <a:pPr/>
              <a:t>1/29/2015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BD337B-2D95-4358-BB5A-C908CF1D5EA9}" type="slidenum">
              <a:rPr lang="en-US" smtClean="0"/>
              <a:pPr/>
              <a:t>‹#›</a:t>
            </a:fld>
            <a:endParaRPr lang="en-US" dirty="0"/>
          </a:p>
        </p:txBody>
      </p:sp>
    </p:spTree>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32C059-8FFF-43AE-9581-41E6A1529F01}" type="datetimeFigureOut">
              <a:rPr lang="en-US" smtClean="0"/>
              <a:pPr/>
              <a:t>1/29/2015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D337B-2D95-4358-BB5A-C908CF1D5EA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dir="d"/>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TextBox 4"/>
          <p:cNvSpPr txBox="1"/>
          <p:nvPr/>
        </p:nvSpPr>
        <p:spPr>
          <a:xfrm>
            <a:off x="1142976" y="1857364"/>
            <a:ext cx="7286676" cy="769441"/>
          </a:xfrm>
          <a:prstGeom prst="rect">
            <a:avLst/>
          </a:prstGeom>
          <a:noFill/>
        </p:spPr>
        <p:txBody>
          <a:bodyPr wrap="square" rtlCol="0">
            <a:spAutoFit/>
          </a:bodyPr>
          <a:lstStyle/>
          <a:p>
            <a:pPr algn="ctr"/>
            <a:endParaRPr lang="en-GB" sz="44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Title 6"/>
          <p:cNvSpPr>
            <a:spLocks noGrp="1"/>
          </p:cNvSpPr>
          <p:nvPr>
            <p:ph type="title"/>
          </p:nvPr>
        </p:nvSpPr>
        <p:spPr>
          <a:xfrm>
            <a:off x="571472" y="1214422"/>
            <a:ext cx="8229600" cy="714380"/>
          </a:xfrm>
        </p:spPr>
        <p:txBody>
          <a:bodyPr>
            <a:normAutofit/>
          </a:bodyPr>
          <a:lstStyle/>
          <a:p>
            <a:r>
              <a:rPr lang="en-GB" sz="3600" b="1" dirty="0" smtClean="0">
                <a:latin typeface="Garamond" pitchFamily="18" charset="0"/>
              </a:rPr>
              <a:t>Cascading style sheets</a:t>
            </a:r>
            <a:endParaRPr lang="en-GB" sz="3600" b="1" dirty="0">
              <a:latin typeface="Garamond" pitchFamily="18" charset="0"/>
            </a:endParaRPr>
          </a:p>
        </p:txBody>
      </p:sp>
      <p:sp>
        <p:nvSpPr>
          <p:cNvPr id="8" name="TextBox 7"/>
          <p:cNvSpPr txBox="1"/>
          <p:nvPr/>
        </p:nvSpPr>
        <p:spPr>
          <a:xfrm>
            <a:off x="714348" y="2214554"/>
            <a:ext cx="7929618" cy="4031873"/>
          </a:xfrm>
          <a:prstGeom prst="rect">
            <a:avLst/>
          </a:prstGeom>
          <a:noFill/>
        </p:spPr>
        <p:txBody>
          <a:bodyPr wrap="square" rtlCol="0">
            <a:spAutoFit/>
          </a:bodyPr>
          <a:lstStyle/>
          <a:p>
            <a:r>
              <a:rPr lang="en-GB" sz="2400" b="1" dirty="0" smtClean="0">
                <a:latin typeface="Garamond" pitchFamily="18" charset="0"/>
              </a:rPr>
              <a:t>Meaning</a:t>
            </a:r>
            <a:r>
              <a:rPr lang="en-GB" sz="2400" dirty="0" smtClean="0">
                <a:latin typeface="Garamond" pitchFamily="18" charset="0"/>
              </a:rPr>
              <a:t>: This is a style sheet language designed to control the presentation of markup language documents like HTML.</a:t>
            </a:r>
          </a:p>
          <a:p>
            <a:endParaRPr lang="en-GB" sz="2400" dirty="0" smtClean="0">
              <a:latin typeface="Garamond" pitchFamily="18" charset="0"/>
            </a:endParaRPr>
          </a:p>
          <a:p>
            <a:pPr>
              <a:buFont typeface="Wingdings" pitchFamily="2" charset="2"/>
              <a:buChar char="v"/>
            </a:pPr>
            <a:r>
              <a:rPr lang="en-GB" sz="2400" dirty="0" smtClean="0">
                <a:latin typeface="Garamond" pitchFamily="18" charset="0"/>
              </a:rPr>
              <a:t>Style sheet are a collection of formatting rules.</a:t>
            </a:r>
          </a:p>
          <a:p>
            <a:pPr>
              <a:buFont typeface="Wingdings" pitchFamily="2" charset="2"/>
              <a:buChar char="v"/>
            </a:pPr>
            <a:r>
              <a:rPr lang="en-GB" sz="2400" dirty="0" smtClean="0">
                <a:latin typeface="Garamond" pitchFamily="18" charset="0"/>
              </a:rPr>
              <a:t>Styles are  mostly contained in external files that can control </a:t>
            </a:r>
          </a:p>
          <a:p>
            <a:r>
              <a:rPr lang="en-GB" sz="2400" dirty="0" smtClean="0">
                <a:latin typeface="Garamond" pitchFamily="18" charset="0"/>
              </a:rPr>
              <a:t>    a single document or the entire website.</a:t>
            </a:r>
          </a:p>
          <a:p>
            <a:pPr>
              <a:buFont typeface="Wingdings" pitchFamily="2" charset="2"/>
              <a:buChar char="v"/>
            </a:pPr>
            <a:r>
              <a:rPr lang="en-GB" sz="2400" dirty="0" smtClean="0">
                <a:latin typeface="Garamond" pitchFamily="18" charset="0"/>
              </a:rPr>
              <a:t>The term cascade refers to how the styles are applied to pages.</a:t>
            </a:r>
          </a:p>
          <a:p>
            <a:pPr>
              <a:buFont typeface="Wingdings" pitchFamily="2" charset="2"/>
              <a:buChar char="v"/>
            </a:pPr>
            <a:r>
              <a:rPr lang="en-GB" sz="2400" dirty="0" smtClean="0">
                <a:latin typeface="Garamond" pitchFamily="18" charset="0"/>
              </a:rPr>
              <a:t>Styles are applied in the order they are found ,cascading down from external to local styles.</a:t>
            </a:r>
          </a:p>
          <a:p>
            <a:endParaRPr lang="en-GB" sz="2000" dirty="0" smtClean="0">
              <a:latin typeface="Garamond" pitchFamily="18" charset="0"/>
            </a:endParaRPr>
          </a:p>
          <a:p>
            <a:endParaRPr lang="en-GB" sz="2000" dirty="0" smtClean="0">
              <a:latin typeface="Garamond" pitchFamily="18" charset="0"/>
            </a:endParaRPr>
          </a:p>
        </p:txBody>
      </p:sp>
    </p:spTree>
    <p:extLst>
      <p:ext uri="{BB962C8B-B14F-4D97-AF65-F5344CB8AC3E}">
        <p14:creationId xmlns="" xmlns:p14="http://schemas.microsoft.com/office/powerpoint/2010/main" val="1724795991"/>
      </p:ext>
    </p:extLst>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428596" y="1357298"/>
            <a:ext cx="8229600" cy="857256"/>
          </a:xfrm>
        </p:spPr>
        <p:txBody>
          <a:bodyPr>
            <a:noAutofit/>
          </a:bodyPr>
          <a:lstStyle/>
          <a:p>
            <a:pPr lvl="0">
              <a:spcBef>
                <a:spcPts val="0"/>
              </a:spcBef>
            </a:pPr>
            <a:r>
              <a:rPr lang="en-US" sz="3200" b="1" dirty="0" smtClean="0">
                <a:solidFill>
                  <a:prstClr val="black"/>
                </a:solidFill>
                <a:latin typeface="Garamond" pitchFamily="18" charset="0"/>
                <a:ea typeface="+mn-ea"/>
                <a:cs typeface="+mn-cs"/>
              </a:rPr>
              <a:t>Style Location.</a:t>
            </a:r>
            <a:br>
              <a:rPr lang="en-US" sz="3200" b="1" dirty="0" smtClean="0">
                <a:solidFill>
                  <a:prstClr val="black"/>
                </a:solidFill>
                <a:latin typeface="Garamond" pitchFamily="18" charset="0"/>
                <a:ea typeface="+mn-ea"/>
                <a:cs typeface="+mn-cs"/>
              </a:rPr>
            </a:br>
            <a:endParaRPr lang="en-US" sz="3200" b="1" dirty="0">
              <a:solidFill>
                <a:srgbClr val="FF0000"/>
              </a:solidFill>
              <a:latin typeface="Garamond" pitchFamily="18" charset="0"/>
            </a:endParaRPr>
          </a:p>
        </p:txBody>
      </p:sp>
      <p:sp>
        <p:nvSpPr>
          <p:cNvPr id="4" name="Subtitle 3"/>
          <p:cNvSpPr>
            <a:spLocks noGrp="1"/>
          </p:cNvSpPr>
          <p:nvPr>
            <p:ph idx="1"/>
          </p:nvPr>
        </p:nvSpPr>
        <p:spPr/>
        <p:txBody>
          <a:bodyPr>
            <a:normAutofit/>
          </a:bodyPr>
          <a:lstStyle/>
          <a:p>
            <a:pPr algn="l"/>
            <a:endParaRPr lang="en-US" sz="3600" b="1" dirty="0" smtClean="0">
              <a:latin typeface="Garamond" pitchFamily="18" charset="0"/>
            </a:endParaRPr>
          </a:p>
          <a:p>
            <a:pPr algn="l">
              <a:buNone/>
            </a:pPr>
            <a:r>
              <a:rPr lang="en-US" sz="2400" b="1" dirty="0" smtClean="0">
                <a:latin typeface="Garamond" pitchFamily="18" charset="0"/>
              </a:rPr>
              <a:t>               </a:t>
            </a:r>
          </a:p>
          <a:p>
            <a:pPr algn="l"/>
            <a:endParaRPr lang="en-US" sz="3600" b="1" dirty="0">
              <a:latin typeface="Garamond" pitchFamily="18" charset="0"/>
            </a:endParaRPr>
          </a:p>
        </p:txBody>
      </p:sp>
      <p:sp>
        <p:nvSpPr>
          <p:cNvPr id="5121" name="Rectangle 1"/>
          <p:cNvSpPr>
            <a:spLocks noChangeArrowheads="1"/>
          </p:cNvSpPr>
          <p:nvPr/>
        </p:nvSpPr>
        <p:spPr bwMode="auto">
          <a:xfrm>
            <a:off x="357158" y="1785926"/>
            <a:ext cx="8215370"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GB" sz="2800" dirty="0" smtClean="0">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TextBox 9"/>
          <p:cNvSpPr txBox="1"/>
          <p:nvPr/>
        </p:nvSpPr>
        <p:spPr>
          <a:xfrm>
            <a:off x="1214414" y="5214950"/>
            <a:ext cx="7500990" cy="523220"/>
          </a:xfrm>
          <a:prstGeom prst="rect">
            <a:avLst/>
          </a:prstGeom>
          <a:noFill/>
        </p:spPr>
        <p:txBody>
          <a:bodyPr wrap="square" rtlCol="0">
            <a:spAutoFit/>
          </a:bodyPr>
          <a:lstStyle/>
          <a:p>
            <a:r>
              <a:rPr lang="en-GB" sz="2800" dirty="0" smtClean="0">
                <a:latin typeface="Garamond" pitchFamily="18" charset="0"/>
              </a:rPr>
              <a:t>This is usually referred to us embedded  style.</a:t>
            </a:r>
            <a:endParaRPr lang="en-GB" sz="2800" dirty="0">
              <a:latin typeface="Garamond" pitchFamily="18" charset="0"/>
            </a:endParaRPr>
          </a:p>
        </p:txBody>
      </p:sp>
      <p:pic>
        <p:nvPicPr>
          <p:cNvPr id="11" name="Picture 10"/>
          <p:cNvPicPr/>
          <p:nvPr/>
        </p:nvPicPr>
        <p:blipFill>
          <a:blip r:embed="rId3"/>
          <a:srcRect l="15529" t="24438" r="16638" b="20257"/>
          <a:stretch>
            <a:fillRect/>
          </a:stretch>
        </p:blipFill>
        <p:spPr bwMode="auto">
          <a:xfrm>
            <a:off x="1000100" y="2000240"/>
            <a:ext cx="7572428" cy="3143272"/>
          </a:xfrm>
          <a:prstGeom prst="rect">
            <a:avLst/>
          </a:prstGeom>
          <a:noFill/>
          <a:ln w="9525">
            <a:noFill/>
            <a:miter lim="800000"/>
            <a:headEnd/>
            <a:tailEnd/>
          </a:ln>
        </p:spPr>
      </p:pic>
    </p:spTree>
    <p:extLst>
      <p:ext uri="{BB962C8B-B14F-4D97-AF65-F5344CB8AC3E}">
        <p14:creationId xmlns="" xmlns:p14="http://schemas.microsoft.com/office/powerpoint/2010/main" val="4066139335"/>
      </p:ext>
    </p:extLst>
  </p:cSld>
  <p:clrMapOvr>
    <a:masterClrMapping/>
  </p:clrMapOvr>
  <p:transition>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428596" y="1357298"/>
            <a:ext cx="8229600" cy="857256"/>
          </a:xfrm>
        </p:spPr>
        <p:txBody>
          <a:bodyPr>
            <a:noAutofit/>
          </a:bodyPr>
          <a:lstStyle/>
          <a:p>
            <a:pPr lvl="0">
              <a:spcBef>
                <a:spcPts val="0"/>
              </a:spcBef>
            </a:pPr>
            <a:r>
              <a:rPr lang="en-US" sz="3200" b="1" dirty="0" smtClean="0">
                <a:solidFill>
                  <a:prstClr val="black"/>
                </a:solidFill>
                <a:latin typeface="Garamond" pitchFamily="18" charset="0"/>
                <a:ea typeface="+mn-ea"/>
                <a:cs typeface="+mn-cs"/>
              </a:rPr>
              <a:t>Style Location.</a:t>
            </a:r>
            <a:br>
              <a:rPr lang="en-US" sz="3200" b="1" dirty="0" smtClean="0">
                <a:solidFill>
                  <a:prstClr val="black"/>
                </a:solidFill>
                <a:latin typeface="Garamond" pitchFamily="18" charset="0"/>
                <a:ea typeface="+mn-ea"/>
                <a:cs typeface="+mn-cs"/>
              </a:rPr>
            </a:br>
            <a:endParaRPr lang="en-US" sz="3200" b="1" dirty="0">
              <a:solidFill>
                <a:srgbClr val="FF0000"/>
              </a:solidFill>
              <a:latin typeface="Garamond" pitchFamily="18" charset="0"/>
            </a:endParaRPr>
          </a:p>
        </p:txBody>
      </p:sp>
      <p:sp>
        <p:nvSpPr>
          <p:cNvPr id="4" name="Subtitle 3"/>
          <p:cNvSpPr>
            <a:spLocks noGrp="1"/>
          </p:cNvSpPr>
          <p:nvPr>
            <p:ph idx="1"/>
          </p:nvPr>
        </p:nvSpPr>
        <p:spPr/>
        <p:txBody>
          <a:bodyPr>
            <a:normAutofit/>
          </a:bodyPr>
          <a:lstStyle/>
          <a:p>
            <a:pPr algn="l"/>
            <a:endParaRPr lang="en-US" sz="3600" b="1" dirty="0" smtClean="0">
              <a:latin typeface="Garamond" pitchFamily="18" charset="0"/>
            </a:endParaRPr>
          </a:p>
          <a:p>
            <a:pPr algn="l">
              <a:buNone/>
            </a:pPr>
            <a:r>
              <a:rPr lang="en-US" sz="2400" b="1" dirty="0" smtClean="0">
                <a:latin typeface="Garamond" pitchFamily="18" charset="0"/>
              </a:rPr>
              <a:t>               </a:t>
            </a:r>
          </a:p>
          <a:p>
            <a:pPr algn="l"/>
            <a:endParaRPr lang="en-US" sz="3600" b="1" dirty="0">
              <a:latin typeface="Garamond" pitchFamily="18" charset="0"/>
            </a:endParaRPr>
          </a:p>
        </p:txBody>
      </p:sp>
      <p:sp>
        <p:nvSpPr>
          <p:cNvPr id="5121" name="Rectangle 1"/>
          <p:cNvSpPr>
            <a:spLocks noChangeArrowheads="1"/>
          </p:cNvSpPr>
          <p:nvPr/>
        </p:nvSpPr>
        <p:spPr bwMode="auto">
          <a:xfrm>
            <a:off x="357158" y="1785926"/>
            <a:ext cx="8215370"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GB" sz="2800" dirty="0" smtClean="0">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TextBox 9"/>
          <p:cNvSpPr txBox="1"/>
          <p:nvPr/>
        </p:nvSpPr>
        <p:spPr>
          <a:xfrm>
            <a:off x="1214414" y="5214950"/>
            <a:ext cx="7500990" cy="523220"/>
          </a:xfrm>
          <a:prstGeom prst="rect">
            <a:avLst/>
          </a:prstGeom>
          <a:noFill/>
        </p:spPr>
        <p:txBody>
          <a:bodyPr wrap="square" rtlCol="0">
            <a:spAutoFit/>
          </a:bodyPr>
          <a:lstStyle/>
          <a:p>
            <a:r>
              <a:rPr lang="en-GB" sz="2800" dirty="0" smtClean="0">
                <a:latin typeface="Garamond" pitchFamily="18" charset="0"/>
              </a:rPr>
              <a:t>This is usually referred to us inline style.</a:t>
            </a:r>
            <a:endParaRPr lang="en-GB" sz="2800" dirty="0">
              <a:latin typeface="Garamond" pitchFamily="18" charset="0"/>
            </a:endParaRPr>
          </a:p>
        </p:txBody>
      </p:sp>
      <p:pic>
        <p:nvPicPr>
          <p:cNvPr id="8" name="Picture 7"/>
          <p:cNvPicPr/>
          <p:nvPr/>
        </p:nvPicPr>
        <p:blipFill>
          <a:blip r:embed="rId3"/>
          <a:srcRect l="16434" t="22203" r="25176" b="28552"/>
          <a:stretch>
            <a:fillRect/>
          </a:stretch>
        </p:blipFill>
        <p:spPr bwMode="auto">
          <a:xfrm>
            <a:off x="1214414" y="1928803"/>
            <a:ext cx="6215106" cy="3143272"/>
          </a:xfrm>
          <a:prstGeom prst="rect">
            <a:avLst/>
          </a:prstGeom>
          <a:noFill/>
          <a:ln w="9525">
            <a:noFill/>
            <a:miter lim="800000"/>
            <a:headEnd/>
            <a:tailEnd/>
          </a:ln>
        </p:spPr>
      </p:pic>
    </p:spTree>
    <p:extLst>
      <p:ext uri="{BB962C8B-B14F-4D97-AF65-F5344CB8AC3E}">
        <p14:creationId xmlns="" xmlns:p14="http://schemas.microsoft.com/office/powerpoint/2010/main" val="4066139335"/>
      </p:ext>
    </p:extLst>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500034" y="1285860"/>
            <a:ext cx="8229600" cy="500066"/>
          </a:xfrm>
        </p:spPr>
        <p:txBody>
          <a:bodyPr>
            <a:noAutofit/>
          </a:bodyPr>
          <a:lstStyle/>
          <a:p>
            <a:pPr lvl="0">
              <a:spcBef>
                <a:spcPts val="0"/>
              </a:spcBef>
            </a:pPr>
            <a:r>
              <a:rPr lang="en-US" sz="3200" b="1" dirty="0" smtClean="0">
                <a:solidFill>
                  <a:prstClr val="black"/>
                </a:solidFill>
                <a:latin typeface="Garamond" pitchFamily="18" charset="0"/>
                <a:ea typeface="+mn-ea"/>
                <a:cs typeface="+mn-cs"/>
              </a:rPr>
              <a:t>External style sheet</a:t>
            </a:r>
            <a:br>
              <a:rPr lang="en-US" sz="3200" b="1" dirty="0" smtClean="0">
                <a:solidFill>
                  <a:prstClr val="black"/>
                </a:solidFill>
                <a:latin typeface="Garamond" pitchFamily="18" charset="0"/>
                <a:ea typeface="+mn-ea"/>
                <a:cs typeface="+mn-cs"/>
              </a:rPr>
            </a:br>
            <a:endParaRPr lang="en-US" sz="3200" b="1" dirty="0">
              <a:solidFill>
                <a:srgbClr val="FF0000"/>
              </a:solidFill>
              <a:latin typeface="Garamond" pitchFamily="18" charset="0"/>
            </a:endParaRPr>
          </a:p>
        </p:txBody>
      </p:sp>
      <p:sp>
        <p:nvSpPr>
          <p:cNvPr id="4" name="Subtitle 3"/>
          <p:cNvSpPr>
            <a:spLocks noGrp="1"/>
          </p:cNvSpPr>
          <p:nvPr>
            <p:ph idx="1"/>
          </p:nvPr>
        </p:nvSpPr>
        <p:spPr/>
        <p:txBody>
          <a:bodyPr>
            <a:normAutofit/>
          </a:bodyPr>
          <a:lstStyle/>
          <a:p>
            <a:pPr algn="l"/>
            <a:endParaRPr lang="en-US" sz="3600" b="1" dirty="0" smtClean="0">
              <a:latin typeface="Garamond" pitchFamily="18" charset="0"/>
            </a:endParaRPr>
          </a:p>
          <a:p>
            <a:pPr algn="l">
              <a:buNone/>
            </a:pPr>
            <a:r>
              <a:rPr lang="en-US" sz="2400" b="1" dirty="0" smtClean="0">
                <a:latin typeface="Garamond" pitchFamily="18" charset="0"/>
              </a:rPr>
              <a:t>               </a:t>
            </a:r>
          </a:p>
          <a:p>
            <a:pPr algn="l"/>
            <a:endParaRPr lang="en-US" sz="3600" b="1" dirty="0">
              <a:latin typeface="Garamond" pitchFamily="18" charset="0"/>
            </a:endParaRPr>
          </a:p>
        </p:txBody>
      </p:sp>
      <p:sp>
        <p:nvSpPr>
          <p:cNvPr id="5121" name="Rectangle 1"/>
          <p:cNvSpPr>
            <a:spLocks noChangeArrowheads="1"/>
          </p:cNvSpPr>
          <p:nvPr/>
        </p:nvSpPr>
        <p:spPr bwMode="auto">
          <a:xfrm>
            <a:off x="357158" y="1785926"/>
            <a:ext cx="8215370"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GB" sz="2800" dirty="0" smtClean="0">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TextBox 9"/>
          <p:cNvSpPr txBox="1"/>
          <p:nvPr/>
        </p:nvSpPr>
        <p:spPr>
          <a:xfrm>
            <a:off x="714348" y="4500570"/>
            <a:ext cx="7500990" cy="1384995"/>
          </a:xfrm>
          <a:prstGeom prst="rect">
            <a:avLst/>
          </a:prstGeom>
          <a:noFill/>
        </p:spPr>
        <p:txBody>
          <a:bodyPr wrap="square" rtlCol="0">
            <a:spAutoFit/>
          </a:bodyPr>
          <a:lstStyle/>
          <a:p>
            <a:r>
              <a:rPr lang="en-GB" sz="2800" dirty="0" smtClean="0">
                <a:latin typeface="Garamond" pitchFamily="18" charset="0"/>
              </a:rPr>
              <a:t>You apply this styles to pages by using a link tag in the head of a document. You can even specify the type of media you want to apply the styles to.</a:t>
            </a:r>
            <a:endParaRPr lang="en-GB" sz="2800" dirty="0">
              <a:latin typeface="Garamond" pitchFamily="18" charset="0"/>
            </a:endParaRPr>
          </a:p>
        </p:txBody>
      </p:sp>
      <p:pic>
        <p:nvPicPr>
          <p:cNvPr id="9" name="Picture 8"/>
          <p:cNvPicPr/>
          <p:nvPr/>
        </p:nvPicPr>
        <p:blipFill>
          <a:blip r:embed="rId3"/>
          <a:srcRect l="18418" t="21544" r="17361" b="30546"/>
          <a:stretch>
            <a:fillRect/>
          </a:stretch>
        </p:blipFill>
        <p:spPr bwMode="auto">
          <a:xfrm>
            <a:off x="714348" y="2000240"/>
            <a:ext cx="7429552" cy="2571767"/>
          </a:xfrm>
          <a:prstGeom prst="rect">
            <a:avLst/>
          </a:prstGeom>
          <a:noFill/>
          <a:ln w="9525">
            <a:noFill/>
            <a:miter lim="800000"/>
            <a:headEnd/>
            <a:tailEnd/>
          </a:ln>
        </p:spPr>
      </p:pic>
    </p:spTree>
    <p:extLst>
      <p:ext uri="{BB962C8B-B14F-4D97-AF65-F5344CB8AC3E}">
        <p14:creationId xmlns="" xmlns:p14="http://schemas.microsoft.com/office/powerpoint/2010/main" val="4066139335"/>
      </p:ext>
    </p:extLst>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500034" y="1285860"/>
            <a:ext cx="8229600" cy="500066"/>
          </a:xfrm>
        </p:spPr>
        <p:txBody>
          <a:bodyPr>
            <a:noAutofit/>
          </a:bodyPr>
          <a:lstStyle/>
          <a:p>
            <a:pPr lvl="0">
              <a:spcBef>
                <a:spcPts val="0"/>
              </a:spcBef>
            </a:pPr>
            <a:r>
              <a:rPr lang="en-US" sz="3200" b="1" dirty="0" smtClean="0">
                <a:solidFill>
                  <a:prstClr val="black"/>
                </a:solidFill>
                <a:latin typeface="Garamond" pitchFamily="18" charset="0"/>
                <a:ea typeface="+mn-ea"/>
                <a:cs typeface="+mn-cs"/>
              </a:rPr>
              <a:t>Embedded style</a:t>
            </a:r>
            <a:br>
              <a:rPr lang="en-US" sz="3200" b="1" dirty="0" smtClean="0">
                <a:solidFill>
                  <a:prstClr val="black"/>
                </a:solidFill>
                <a:latin typeface="Garamond" pitchFamily="18" charset="0"/>
                <a:ea typeface="+mn-ea"/>
                <a:cs typeface="+mn-cs"/>
              </a:rPr>
            </a:br>
            <a:endParaRPr lang="en-US" sz="3200" b="1" dirty="0">
              <a:solidFill>
                <a:srgbClr val="FF0000"/>
              </a:solidFill>
              <a:latin typeface="Garamond" pitchFamily="18" charset="0"/>
            </a:endParaRPr>
          </a:p>
        </p:txBody>
      </p:sp>
      <p:sp>
        <p:nvSpPr>
          <p:cNvPr id="4" name="Subtitle 3"/>
          <p:cNvSpPr>
            <a:spLocks noGrp="1"/>
          </p:cNvSpPr>
          <p:nvPr>
            <p:ph idx="1"/>
          </p:nvPr>
        </p:nvSpPr>
        <p:spPr/>
        <p:txBody>
          <a:bodyPr>
            <a:normAutofit/>
          </a:bodyPr>
          <a:lstStyle/>
          <a:p>
            <a:pPr algn="l"/>
            <a:endParaRPr lang="en-US" sz="3600" b="1" dirty="0" smtClean="0">
              <a:latin typeface="Garamond" pitchFamily="18" charset="0"/>
            </a:endParaRPr>
          </a:p>
          <a:p>
            <a:pPr algn="l">
              <a:buNone/>
            </a:pPr>
            <a:r>
              <a:rPr lang="en-US" sz="2400" b="1" dirty="0" smtClean="0">
                <a:latin typeface="Garamond" pitchFamily="18" charset="0"/>
              </a:rPr>
              <a:t>               </a:t>
            </a:r>
          </a:p>
          <a:p>
            <a:pPr algn="l"/>
            <a:endParaRPr lang="en-US" sz="3600" b="1" dirty="0">
              <a:latin typeface="Garamond" pitchFamily="18" charset="0"/>
            </a:endParaRPr>
          </a:p>
        </p:txBody>
      </p:sp>
      <p:sp>
        <p:nvSpPr>
          <p:cNvPr id="5121" name="Rectangle 1"/>
          <p:cNvSpPr>
            <a:spLocks noChangeArrowheads="1"/>
          </p:cNvSpPr>
          <p:nvPr/>
        </p:nvSpPr>
        <p:spPr bwMode="auto">
          <a:xfrm>
            <a:off x="357158" y="1785926"/>
            <a:ext cx="8215370"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GB" sz="2800" dirty="0" smtClean="0">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TextBox 9"/>
          <p:cNvSpPr txBox="1"/>
          <p:nvPr/>
        </p:nvSpPr>
        <p:spPr>
          <a:xfrm>
            <a:off x="714348" y="4500570"/>
            <a:ext cx="7500990" cy="954107"/>
          </a:xfrm>
          <a:prstGeom prst="rect">
            <a:avLst/>
          </a:prstGeom>
          <a:noFill/>
        </p:spPr>
        <p:txBody>
          <a:bodyPr wrap="square" rtlCol="0">
            <a:spAutoFit/>
          </a:bodyPr>
          <a:lstStyle/>
          <a:p>
            <a:r>
              <a:rPr lang="en-GB" sz="2800" dirty="0" smtClean="0">
                <a:latin typeface="Garamond" pitchFamily="18" charset="0"/>
              </a:rPr>
              <a:t>They are perfect for targeted styles that are specific to a certain page but inefficient for site wide changes.</a:t>
            </a:r>
            <a:endParaRPr lang="en-GB" sz="2800" dirty="0">
              <a:latin typeface="Garamond" pitchFamily="18" charset="0"/>
            </a:endParaRPr>
          </a:p>
        </p:txBody>
      </p:sp>
      <p:pic>
        <p:nvPicPr>
          <p:cNvPr id="8" name="Picture 7"/>
          <p:cNvPicPr/>
          <p:nvPr/>
        </p:nvPicPr>
        <p:blipFill>
          <a:blip r:embed="rId3"/>
          <a:srcRect l="17859" t="20578" r="20901" b="17042"/>
          <a:stretch>
            <a:fillRect/>
          </a:stretch>
        </p:blipFill>
        <p:spPr bwMode="auto">
          <a:xfrm>
            <a:off x="1071538" y="1643050"/>
            <a:ext cx="6286544" cy="2928958"/>
          </a:xfrm>
          <a:prstGeom prst="rect">
            <a:avLst/>
          </a:prstGeom>
          <a:noFill/>
          <a:ln w="9525">
            <a:noFill/>
            <a:miter lim="800000"/>
            <a:headEnd/>
            <a:tailEnd/>
          </a:ln>
        </p:spPr>
      </p:pic>
    </p:spTree>
    <p:extLst>
      <p:ext uri="{BB962C8B-B14F-4D97-AF65-F5344CB8AC3E}">
        <p14:creationId xmlns="" xmlns:p14="http://schemas.microsoft.com/office/powerpoint/2010/main" val="4066139335"/>
      </p:ext>
    </p:extLst>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500034" y="1285860"/>
            <a:ext cx="8229600" cy="500066"/>
          </a:xfrm>
        </p:spPr>
        <p:txBody>
          <a:bodyPr>
            <a:noAutofit/>
          </a:bodyPr>
          <a:lstStyle/>
          <a:p>
            <a:pPr lvl="0">
              <a:spcBef>
                <a:spcPts val="0"/>
              </a:spcBef>
            </a:pPr>
            <a:r>
              <a:rPr lang="en-US" sz="3200" b="1" dirty="0" smtClean="0">
                <a:solidFill>
                  <a:prstClr val="black"/>
                </a:solidFill>
                <a:latin typeface="Garamond" pitchFamily="18" charset="0"/>
                <a:ea typeface="+mn-ea"/>
                <a:cs typeface="+mn-cs"/>
              </a:rPr>
              <a:t>The Cascade Concept</a:t>
            </a:r>
            <a:br>
              <a:rPr lang="en-US" sz="3200" b="1" dirty="0" smtClean="0">
                <a:solidFill>
                  <a:prstClr val="black"/>
                </a:solidFill>
                <a:latin typeface="Garamond" pitchFamily="18" charset="0"/>
                <a:ea typeface="+mn-ea"/>
                <a:cs typeface="+mn-cs"/>
              </a:rPr>
            </a:br>
            <a:endParaRPr lang="en-US" sz="3200" b="1" dirty="0">
              <a:solidFill>
                <a:srgbClr val="FF0000"/>
              </a:solidFill>
              <a:latin typeface="Garamond" pitchFamily="18" charset="0"/>
            </a:endParaRPr>
          </a:p>
        </p:txBody>
      </p:sp>
      <p:sp>
        <p:nvSpPr>
          <p:cNvPr id="4" name="Subtitle 3"/>
          <p:cNvSpPr>
            <a:spLocks noGrp="1"/>
          </p:cNvSpPr>
          <p:nvPr>
            <p:ph idx="1"/>
          </p:nvPr>
        </p:nvSpPr>
        <p:spPr/>
        <p:txBody>
          <a:bodyPr>
            <a:normAutofit/>
          </a:bodyPr>
          <a:lstStyle/>
          <a:p>
            <a:pPr algn="l"/>
            <a:endParaRPr lang="en-US" sz="3600" b="1" dirty="0" smtClean="0">
              <a:latin typeface="Garamond" pitchFamily="18" charset="0"/>
            </a:endParaRPr>
          </a:p>
          <a:p>
            <a:pPr algn="l">
              <a:buNone/>
            </a:pPr>
            <a:r>
              <a:rPr lang="en-US" sz="2400" b="1" dirty="0" smtClean="0">
                <a:latin typeface="Garamond" pitchFamily="18" charset="0"/>
              </a:rPr>
              <a:t>               </a:t>
            </a:r>
          </a:p>
          <a:p>
            <a:pPr algn="l"/>
            <a:endParaRPr lang="en-US" sz="3600" b="1" dirty="0">
              <a:latin typeface="Garamond" pitchFamily="18" charset="0"/>
            </a:endParaRPr>
          </a:p>
        </p:txBody>
      </p:sp>
      <p:sp>
        <p:nvSpPr>
          <p:cNvPr id="5121" name="Rectangle 1"/>
          <p:cNvSpPr>
            <a:spLocks noChangeArrowheads="1"/>
          </p:cNvSpPr>
          <p:nvPr/>
        </p:nvSpPr>
        <p:spPr bwMode="auto">
          <a:xfrm>
            <a:off x="357158" y="1785926"/>
            <a:ext cx="8215370"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GB" sz="2800" dirty="0" smtClean="0">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TextBox 9"/>
          <p:cNvSpPr txBox="1"/>
          <p:nvPr/>
        </p:nvSpPr>
        <p:spPr>
          <a:xfrm>
            <a:off x="714348" y="5000636"/>
            <a:ext cx="7500990" cy="523220"/>
          </a:xfrm>
          <a:prstGeom prst="rect">
            <a:avLst/>
          </a:prstGeom>
          <a:noFill/>
        </p:spPr>
        <p:txBody>
          <a:bodyPr wrap="square" rtlCol="0">
            <a:spAutoFit/>
          </a:bodyPr>
          <a:lstStyle/>
          <a:p>
            <a:r>
              <a:rPr lang="en-GB" sz="2800" dirty="0" smtClean="0">
                <a:latin typeface="Garamond" pitchFamily="18" charset="0"/>
              </a:rPr>
              <a:t>The last rule applied wins.</a:t>
            </a:r>
            <a:endParaRPr lang="en-GB" sz="2800" dirty="0">
              <a:latin typeface="Garamond" pitchFamily="18" charset="0"/>
            </a:endParaRPr>
          </a:p>
        </p:txBody>
      </p:sp>
      <p:pic>
        <p:nvPicPr>
          <p:cNvPr id="9" name="Picture 8"/>
          <p:cNvPicPr/>
          <p:nvPr/>
        </p:nvPicPr>
        <p:blipFill>
          <a:blip r:embed="rId3"/>
          <a:srcRect l="18221" t="20900" r="18192" b="21865"/>
          <a:stretch>
            <a:fillRect/>
          </a:stretch>
        </p:blipFill>
        <p:spPr bwMode="auto">
          <a:xfrm>
            <a:off x="857224" y="1643050"/>
            <a:ext cx="7786742" cy="3429024"/>
          </a:xfrm>
          <a:prstGeom prst="rect">
            <a:avLst/>
          </a:prstGeom>
          <a:noFill/>
          <a:ln w="9525">
            <a:noFill/>
            <a:miter lim="800000"/>
            <a:headEnd/>
            <a:tailEnd/>
          </a:ln>
        </p:spPr>
      </p:pic>
    </p:spTree>
    <p:extLst>
      <p:ext uri="{BB962C8B-B14F-4D97-AF65-F5344CB8AC3E}">
        <p14:creationId xmlns="" xmlns:p14="http://schemas.microsoft.com/office/powerpoint/2010/main" val="4066139335"/>
      </p:ext>
    </p:extLst>
  </p:cSld>
  <p:clrMapOvr>
    <a:masterClrMapping/>
  </p:clrMapOvr>
  <p:transition>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idx="4294967295"/>
          </p:nvPr>
        </p:nvSpPr>
        <p:spPr>
          <a:xfrm>
            <a:off x="571472" y="2571744"/>
            <a:ext cx="8229600" cy="1143000"/>
          </a:xfrm>
        </p:spPr>
        <p:txBody>
          <a:bodyPr>
            <a:normAutofit fontScale="90000"/>
          </a:bodyPr>
          <a:lstStyle/>
          <a:p>
            <a:r>
              <a:rPr lang="en-US" b="1" dirty="0" smtClean="0">
                <a:effectLst>
                  <a:outerShdw blurRad="38100" dist="38100" dir="2700000" algn="tl">
                    <a:srgbClr val="000000">
                      <a:alpha val="43137"/>
                    </a:srgbClr>
                  </a:outerShdw>
                </a:effectLst>
                <a:latin typeface="Garamond" pitchFamily="18" charset="0"/>
              </a:rPr>
              <a:t>Example illustration of applying the three css authoring</a:t>
            </a:r>
            <a:endParaRPr lang="en-US" b="1" dirty="0">
              <a:effectLst>
                <a:outerShdw blurRad="38100" dist="38100" dir="2700000" algn="tl">
                  <a:srgbClr val="000000">
                    <a:alpha val="43137"/>
                  </a:srgbClr>
                </a:outerShdw>
              </a:effectLst>
              <a:latin typeface="Garamond" pitchFamily="18" charset="0"/>
            </a:endParaRP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571472" y="785794"/>
            <a:ext cx="8229600" cy="1143000"/>
          </a:xfrm>
        </p:spPr>
        <p:txBody>
          <a:bodyPr>
            <a:normAutofit fontScale="90000"/>
          </a:bodyPr>
          <a:lstStyle/>
          <a:p>
            <a:r>
              <a:rPr lang="en-US" b="1" dirty="0" smtClean="0">
                <a:effectLst>
                  <a:outerShdw blurRad="38100" dist="38100" dir="2700000" algn="tl">
                    <a:srgbClr val="000000">
                      <a:alpha val="43137"/>
                    </a:srgbClr>
                  </a:outerShdw>
                </a:effectLst>
                <a:latin typeface="Garamond" pitchFamily="18" charset="0"/>
              </a:rPr>
              <a:t>Colors and Hexadecimal reference</a:t>
            </a:r>
            <a:endParaRPr lang="en-US" b="1" dirty="0">
              <a:effectLst>
                <a:outerShdw blurRad="38100" dist="38100" dir="2700000" algn="tl">
                  <a:srgbClr val="000000">
                    <a:alpha val="43137"/>
                  </a:srgbClr>
                </a:outerShdw>
              </a:effectLst>
              <a:latin typeface="Garamond" pitchFamily="18" charset="0"/>
            </a:endParaRPr>
          </a:p>
        </p:txBody>
      </p:sp>
      <p:pic>
        <p:nvPicPr>
          <p:cNvPr id="5" name="Content Placeholder 4"/>
          <p:cNvPicPr>
            <a:picLocks noGrp="1"/>
          </p:cNvPicPr>
          <p:nvPr>
            <p:ph idx="1"/>
          </p:nvPr>
        </p:nvPicPr>
        <p:blipFill>
          <a:blip r:embed="rId3"/>
          <a:srcRect l="23991" t="16399" r="33438" b="16720"/>
          <a:stretch>
            <a:fillRect/>
          </a:stretch>
        </p:blipFill>
        <p:spPr bwMode="auto">
          <a:xfrm>
            <a:off x="1214414" y="1857364"/>
            <a:ext cx="5652705" cy="4268799"/>
          </a:xfrm>
          <a:prstGeom prst="rect">
            <a:avLst/>
          </a:prstGeom>
          <a:noFill/>
          <a:ln w="9525">
            <a:noFill/>
            <a:miter lim="800000"/>
            <a:headEnd/>
            <a:tailEnd/>
          </a:ln>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571472" y="785794"/>
            <a:ext cx="8229600" cy="1143000"/>
          </a:xfrm>
        </p:spPr>
        <p:txBody>
          <a:bodyPr>
            <a:normAutofit fontScale="90000"/>
          </a:bodyPr>
          <a:lstStyle/>
          <a:p>
            <a:r>
              <a:rPr lang="en-US" b="1" dirty="0" smtClean="0">
                <a:effectLst>
                  <a:outerShdw blurRad="38100" dist="38100" dir="2700000" algn="tl">
                    <a:srgbClr val="000000">
                      <a:alpha val="43137"/>
                    </a:srgbClr>
                  </a:outerShdw>
                </a:effectLst>
                <a:latin typeface="Garamond" pitchFamily="18" charset="0"/>
              </a:rPr>
              <a:t>Colors and Hexadecimal reference</a:t>
            </a:r>
            <a:endParaRPr lang="en-US" b="1" dirty="0">
              <a:effectLst>
                <a:outerShdw blurRad="38100" dist="38100" dir="2700000" algn="tl">
                  <a:srgbClr val="000000">
                    <a:alpha val="43137"/>
                  </a:srgbClr>
                </a:outerShdw>
              </a:effectLst>
              <a:latin typeface="Garamond" pitchFamily="18" charset="0"/>
            </a:endParaRPr>
          </a:p>
        </p:txBody>
      </p:sp>
      <p:pic>
        <p:nvPicPr>
          <p:cNvPr id="7" name="Content Placeholder 6"/>
          <p:cNvPicPr>
            <a:picLocks noGrp="1"/>
          </p:cNvPicPr>
          <p:nvPr>
            <p:ph idx="1"/>
          </p:nvPr>
        </p:nvPicPr>
        <p:blipFill>
          <a:blip r:embed="rId3"/>
          <a:srcRect l="26907" t="34405" r="29571" b="41479"/>
          <a:stretch>
            <a:fillRect/>
          </a:stretch>
        </p:blipFill>
        <p:spPr bwMode="auto">
          <a:xfrm>
            <a:off x="1740643" y="2000240"/>
            <a:ext cx="5662713" cy="3429024"/>
          </a:xfrm>
          <a:prstGeom prst="rect">
            <a:avLst/>
          </a:prstGeom>
          <a:noFill/>
          <a:ln w="9525">
            <a:noFill/>
            <a:miter lim="800000"/>
            <a:headEnd/>
            <a:tailEnd/>
          </a:ln>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428596" y="1000108"/>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Common CSS Concepts</a:t>
            </a:r>
            <a:endParaRPr lang="en-US" sz="4000" b="1" dirty="0">
              <a:effectLst>
                <a:outerShdw blurRad="38100" dist="38100" dir="2700000" algn="tl">
                  <a:srgbClr val="000000">
                    <a:alpha val="43137"/>
                  </a:srgbClr>
                </a:outerShdw>
              </a:effectLst>
              <a:latin typeface="Garamond" pitchFamily="18" charset="0"/>
            </a:endParaRPr>
          </a:p>
        </p:txBody>
      </p:sp>
      <p:sp>
        <p:nvSpPr>
          <p:cNvPr id="4" name="Content Placeholder 3"/>
          <p:cNvSpPr>
            <a:spLocks noGrp="1"/>
          </p:cNvSpPr>
          <p:nvPr>
            <p:ph idx="1"/>
          </p:nvPr>
        </p:nvSpPr>
        <p:spPr>
          <a:xfrm>
            <a:off x="457200" y="2357430"/>
            <a:ext cx="8229600" cy="3768733"/>
          </a:xfrm>
        </p:spPr>
        <p:txBody>
          <a:bodyPr/>
          <a:lstStyle/>
          <a:p>
            <a:r>
              <a:rPr lang="en-GB" sz="2800" b="1" dirty="0" smtClean="0">
                <a:latin typeface="Garamond" pitchFamily="18" charset="0"/>
              </a:rPr>
              <a:t>Working with fonts</a:t>
            </a:r>
            <a:r>
              <a:rPr lang="en-GB" dirty="0" smtClean="0">
                <a:latin typeface="Garamond" pitchFamily="18" charset="0"/>
              </a:rPr>
              <a:t>.</a:t>
            </a:r>
          </a:p>
          <a:p>
            <a:pPr>
              <a:buNone/>
            </a:pPr>
            <a:r>
              <a:rPr lang="en-GB" sz="2400" dirty="0" smtClean="0">
                <a:latin typeface="Garamond" pitchFamily="18" charset="0"/>
              </a:rPr>
              <a:t>      It is important to choose a font type for your website.</a:t>
            </a:r>
          </a:p>
          <a:p>
            <a:pPr>
              <a:buNone/>
            </a:pPr>
            <a:r>
              <a:rPr lang="en-GB" sz="2400" b="1" dirty="0" smtClean="0">
                <a:latin typeface="Garamond" pitchFamily="18" charset="0"/>
              </a:rPr>
              <a:t>      system fonts</a:t>
            </a:r>
          </a:p>
          <a:p>
            <a:pPr>
              <a:buNone/>
            </a:pPr>
            <a:r>
              <a:rPr lang="en-GB" sz="2400" i="1" dirty="0" smtClean="0">
                <a:latin typeface="Garamond" pitchFamily="18" charset="0"/>
              </a:rPr>
              <a:t>       widely supported</a:t>
            </a:r>
          </a:p>
          <a:p>
            <a:pPr>
              <a:buNone/>
            </a:pPr>
            <a:r>
              <a:rPr lang="en-GB" sz="2400" i="1" dirty="0" smtClean="0">
                <a:latin typeface="Garamond" pitchFamily="18" charset="0"/>
              </a:rPr>
              <a:t>       limited choices</a:t>
            </a:r>
          </a:p>
          <a:p>
            <a:pPr>
              <a:buNone/>
            </a:pPr>
            <a:r>
              <a:rPr lang="en-GB" sz="2400" b="1" dirty="0" smtClean="0">
                <a:latin typeface="Garamond" pitchFamily="18" charset="0"/>
              </a:rPr>
              <a:t>      web fonts</a:t>
            </a:r>
          </a:p>
          <a:p>
            <a:pPr>
              <a:buNone/>
            </a:pPr>
            <a:r>
              <a:rPr lang="en-GB" sz="2400" dirty="0" smtClean="0">
                <a:latin typeface="Garamond" pitchFamily="18" charset="0"/>
              </a:rPr>
              <a:t>       </a:t>
            </a:r>
            <a:r>
              <a:rPr lang="en-GB" sz="2400" i="1" dirty="0" smtClean="0">
                <a:latin typeface="Garamond" pitchFamily="18" charset="0"/>
              </a:rPr>
              <a:t>Emerging technique</a:t>
            </a:r>
          </a:p>
          <a:p>
            <a:pPr>
              <a:buNone/>
            </a:pPr>
            <a:r>
              <a:rPr lang="en-GB" sz="2400" i="1" dirty="0" smtClean="0">
                <a:latin typeface="Garamond" pitchFamily="18" charset="0"/>
              </a:rPr>
              <a:t>       lack of support in older browsers.</a:t>
            </a:r>
            <a:endParaRPr lang="en-GB" sz="2400" i="1" dirty="0">
              <a:latin typeface="Garamond" pitchFamily="18" charset="0"/>
            </a:endParaRP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428596" y="1000108"/>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Requesting Font</a:t>
            </a:r>
            <a:endParaRPr lang="en-US" sz="4000" b="1" dirty="0">
              <a:effectLst>
                <a:outerShdw blurRad="38100" dist="38100" dir="2700000" algn="tl">
                  <a:srgbClr val="000000">
                    <a:alpha val="43137"/>
                  </a:srgbClr>
                </a:outerShdw>
              </a:effectLst>
              <a:latin typeface="Garamond" pitchFamily="18" charset="0"/>
            </a:endParaRPr>
          </a:p>
        </p:txBody>
      </p:sp>
      <p:pic>
        <p:nvPicPr>
          <p:cNvPr id="5" name="Content Placeholder 4"/>
          <p:cNvPicPr>
            <a:picLocks noGrp="1"/>
          </p:cNvPicPr>
          <p:nvPr>
            <p:ph idx="1"/>
          </p:nvPr>
        </p:nvPicPr>
        <p:blipFill>
          <a:blip r:embed="rId3"/>
          <a:srcRect l="16413" t="23151" r="31992" b="46945"/>
          <a:stretch>
            <a:fillRect/>
          </a:stretch>
        </p:blipFill>
        <p:spPr bwMode="auto">
          <a:xfrm>
            <a:off x="1214414" y="2071678"/>
            <a:ext cx="6713103" cy="2187537"/>
          </a:xfrm>
          <a:prstGeom prst="rect">
            <a:avLst/>
          </a:prstGeom>
          <a:noFill/>
          <a:ln w="9525">
            <a:noFill/>
            <a:miter lim="800000"/>
            <a:headEnd/>
            <a:tailEnd/>
          </a:ln>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TextBox 4"/>
          <p:cNvSpPr txBox="1"/>
          <p:nvPr/>
        </p:nvSpPr>
        <p:spPr>
          <a:xfrm>
            <a:off x="1142976" y="1857364"/>
            <a:ext cx="7286676" cy="769441"/>
          </a:xfrm>
          <a:prstGeom prst="rect">
            <a:avLst/>
          </a:prstGeom>
          <a:noFill/>
        </p:spPr>
        <p:txBody>
          <a:bodyPr wrap="square" rtlCol="0">
            <a:spAutoFit/>
          </a:bodyPr>
          <a:lstStyle/>
          <a:p>
            <a:pPr algn="ctr"/>
            <a:endParaRPr lang="en-GB" sz="44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Title 6"/>
          <p:cNvSpPr>
            <a:spLocks noGrp="1"/>
          </p:cNvSpPr>
          <p:nvPr>
            <p:ph type="title"/>
          </p:nvPr>
        </p:nvSpPr>
        <p:spPr>
          <a:xfrm>
            <a:off x="428596" y="857232"/>
            <a:ext cx="8229600" cy="1143000"/>
          </a:xfrm>
        </p:spPr>
        <p:txBody>
          <a:bodyPr>
            <a:normAutofit/>
          </a:bodyPr>
          <a:lstStyle/>
          <a:p>
            <a:r>
              <a:rPr lang="en-GB" sz="3600" b="1" dirty="0" smtClean="0">
                <a:latin typeface="Garamond" pitchFamily="18" charset="0"/>
              </a:rPr>
              <a:t>Modularised design of a website.</a:t>
            </a:r>
            <a:endParaRPr lang="en-GB" sz="3600" b="1" dirty="0">
              <a:latin typeface="Garamond" pitchFamily="18" charset="0"/>
            </a:endParaRPr>
          </a:p>
        </p:txBody>
      </p:sp>
      <p:sp>
        <p:nvSpPr>
          <p:cNvPr id="8" name="TextBox 7"/>
          <p:cNvSpPr txBox="1"/>
          <p:nvPr/>
        </p:nvSpPr>
        <p:spPr>
          <a:xfrm>
            <a:off x="714348" y="2214554"/>
            <a:ext cx="7929618" cy="707886"/>
          </a:xfrm>
          <a:prstGeom prst="rect">
            <a:avLst/>
          </a:prstGeom>
          <a:noFill/>
        </p:spPr>
        <p:txBody>
          <a:bodyPr wrap="square" rtlCol="0">
            <a:spAutoFit/>
          </a:bodyPr>
          <a:lstStyle/>
          <a:p>
            <a:endParaRPr lang="en-GB" sz="2000" dirty="0" smtClean="0">
              <a:latin typeface="Garamond" pitchFamily="18" charset="0"/>
            </a:endParaRPr>
          </a:p>
          <a:p>
            <a:endParaRPr lang="en-GB" sz="2000" dirty="0" smtClean="0">
              <a:latin typeface="Garamond" pitchFamily="18" charset="0"/>
            </a:endParaRPr>
          </a:p>
        </p:txBody>
      </p:sp>
      <p:pic>
        <p:nvPicPr>
          <p:cNvPr id="13" name="Content Placeholder 12"/>
          <p:cNvPicPr>
            <a:picLocks noGrp="1"/>
          </p:cNvPicPr>
          <p:nvPr>
            <p:ph idx="1"/>
          </p:nvPr>
        </p:nvPicPr>
        <p:blipFill>
          <a:blip r:embed="rId3"/>
          <a:srcRect l="17517" t="24760" r="15471" b="25399"/>
          <a:stretch>
            <a:fillRect/>
          </a:stretch>
        </p:blipFill>
        <p:spPr bwMode="auto">
          <a:xfrm>
            <a:off x="457200" y="2142528"/>
            <a:ext cx="8229600" cy="3441307"/>
          </a:xfrm>
          <a:prstGeom prst="rect">
            <a:avLst/>
          </a:prstGeom>
          <a:noFill/>
          <a:ln w="9525">
            <a:noFill/>
            <a:miter lim="800000"/>
            <a:headEnd/>
            <a:tailEnd/>
          </a:ln>
        </p:spPr>
      </p:pic>
    </p:spTree>
    <p:extLst>
      <p:ext uri="{BB962C8B-B14F-4D97-AF65-F5344CB8AC3E}">
        <p14:creationId xmlns="" xmlns:p14="http://schemas.microsoft.com/office/powerpoint/2010/main" val="1724795991"/>
      </p:ext>
    </p:extLst>
  </p:cSld>
  <p:clrMapOvr>
    <a:masterClrMapping/>
  </p:clrMapOvr>
  <p:transition>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428596" y="571480"/>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CSS Font Options</a:t>
            </a:r>
            <a:endParaRPr lang="en-US" sz="4000" b="1" dirty="0">
              <a:effectLst>
                <a:outerShdw blurRad="38100" dist="38100" dir="2700000" algn="tl">
                  <a:srgbClr val="000000">
                    <a:alpha val="43137"/>
                  </a:srgbClr>
                </a:outerShdw>
              </a:effectLst>
              <a:latin typeface="Garamond" pitchFamily="18" charset="0"/>
            </a:endParaRPr>
          </a:p>
        </p:txBody>
      </p:sp>
      <p:sp>
        <p:nvSpPr>
          <p:cNvPr id="6" name="Content Placeholder 5"/>
          <p:cNvSpPr>
            <a:spLocks noGrp="1"/>
          </p:cNvSpPr>
          <p:nvPr>
            <p:ph idx="1"/>
          </p:nvPr>
        </p:nvSpPr>
        <p:spPr>
          <a:xfrm>
            <a:off x="571472" y="1643050"/>
            <a:ext cx="8229600" cy="4525963"/>
          </a:xfrm>
        </p:spPr>
        <p:txBody>
          <a:bodyPr>
            <a:normAutofit/>
          </a:bodyPr>
          <a:lstStyle/>
          <a:p>
            <a:r>
              <a:rPr lang="en-GB" dirty="0" smtClean="0">
                <a:latin typeface="Garamond" pitchFamily="18" charset="0"/>
              </a:rPr>
              <a:t>Allow the  browser to display its default font.</a:t>
            </a:r>
          </a:p>
          <a:p>
            <a:r>
              <a:rPr lang="en-GB" dirty="0" smtClean="0">
                <a:latin typeface="Garamond" pitchFamily="18" charset="0"/>
              </a:rPr>
              <a:t>Specify a system font and provide fallback option</a:t>
            </a:r>
          </a:p>
          <a:p>
            <a:r>
              <a:rPr lang="en-GB" dirty="0" smtClean="0">
                <a:latin typeface="Garamond" pitchFamily="18" charset="0"/>
              </a:rPr>
              <a:t>use@font-face to point to a hosted font resource.</a:t>
            </a:r>
            <a:endParaRPr lang="en-GB" dirty="0">
              <a:latin typeface="Garamond" pitchFamily="18" charset="0"/>
            </a:endParaRP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428596" y="571480"/>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Defining Font Size</a:t>
            </a:r>
            <a:endParaRPr lang="en-US" sz="4000" b="1" dirty="0">
              <a:effectLst>
                <a:outerShdw blurRad="38100" dist="38100" dir="2700000" algn="tl">
                  <a:srgbClr val="000000">
                    <a:alpha val="43137"/>
                  </a:srgbClr>
                </a:outerShdw>
              </a:effectLst>
              <a:latin typeface="Garamond" pitchFamily="18" charset="0"/>
            </a:endParaRPr>
          </a:p>
        </p:txBody>
      </p:sp>
      <p:pic>
        <p:nvPicPr>
          <p:cNvPr id="5" name="Content Placeholder 4"/>
          <p:cNvPicPr>
            <a:picLocks noGrp="1"/>
          </p:cNvPicPr>
          <p:nvPr>
            <p:ph idx="1"/>
          </p:nvPr>
        </p:nvPicPr>
        <p:blipFill>
          <a:blip r:embed="rId3"/>
          <a:srcRect l="16072" t="24115" r="38240" b="44373"/>
          <a:stretch>
            <a:fillRect/>
          </a:stretch>
        </p:blipFill>
        <p:spPr bwMode="auto">
          <a:xfrm>
            <a:off x="1643042" y="2071678"/>
            <a:ext cx="5944534" cy="2305166"/>
          </a:xfrm>
          <a:prstGeom prst="rect">
            <a:avLst/>
          </a:prstGeom>
          <a:noFill/>
          <a:ln w="9525">
            <a:noFill/>
            <a:miter lim="800000"/>
            <a:headEnd/>
            <a:tailEnd/>
          </a:ln>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500034" y="571480"/>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Font weight and style</a:t>
            </a:r>
            <a:endParaRPr lang="en-US" sz="4000" b="1" dirty="0">
              <a:effectLst>
                <a:outerShdw blurRad="38100" dist="38100" dir="2700000" algn="tl">
                  <a:srgbClr val="000000">
                    <a:alpha val="43137"/>
                  </a:srgbClr>
                </a:outerShdw>
              </a:effectLst>
              <a:latin typeface="Garamond" pitchFamily="18" charset="0"/>
            </a:endParaRPr>
          </a:p>
        </p:txBody>
      </p:sp>
      <p:pic>
        <p:nvPicPr>
          <p:cNvPr id="7" name="Content Placeholder 6"/>
          <p:cNvPicPr>
            <a:picLocks noGrp="1"/>
          </p:cNvPicPr>
          <p:nvPr>
            <p:ph idx="1"/>
          </p:nvPr>
        </p:nvPicPr>
        <p:blipFill>
          <a:blip r:embed="rId3"/>
          <a:srcRect l="15167" t="23794" r="24693" b="32797"/>
          <a:stretch>
            <a:fillRect/>
          </a:stretch>
        </p:blipFill>
        <p:spPr bwMode="auto">
          <a:xfrm>
            <a:off x="642910" y="1714488"/>
            <a:ext cx="7824906" cy="3175455"/>
          </a:xfrm>
          <a:prstGeom prst="rect">
            <a:avLst/>
          </a:prstGeom>
          <a:noFill/>
          <a:ln w="9525">
            <a:noFill/>
            <a:miter lim="800000"/>
            <a:headEnd/>
            <a:tailEnd/>
          </a:ln>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500034" y="571480"/>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Font variant</a:t>
            </a:r>
            <a:endParaRPr lang="en-US" sz="4000" b="1" dirty="0">
              <a:effectLst>
                <a:outerShdw blurRad="38100" dist="38100" dir="2700000" algn="tl">
                  <a:srgbClr val="000000">
                    <a:alpha val="43137"/>
                  </a:srgbClr>
                </a:outerShdw>
              </a:effectLst>
              <a:latin typeface="Garamond" pitchFamily="18" charset="0"/>
            </a:endParaRPr>
          </a:p>
        </p:txBody>
      </p:sp>
      <p:pic>
        <p:nvPicPr>
          <p:cNvPr id="6" name="Content Placeholder 5"/>
          <p:cNvPicPr>
            <a:picLocks noGrp="1"/>
          </p:cNvPicPr>
          <p:nvPr>
            <p:ph idx="1"/>
          </p:nvPr>
        </p:nvPicPr>
        <p:blipFill>
          <a:blip r:embed="rId3"/>
          <a:srcRect l="14265" t="19947" r="46499" b="63633"/>
          <a:stretch>
            <a:fillRect/>
          </a:stretch>
        </p:blipFill>
        <p:spPr bwMode="auto">
          <a:xfrm>
            <a:off x="2143108" y="2071678"/>
            <a:ext cx="5105055" cy="1201156"/>
          </a:xfrm>
          <a:prstGeom prst="rect">
            <a:avLst/>
          </a:prstGeom>
          <a:noFill/>
          <a:ln w="9525">
            <a:noFill/>
            <a:miter lim="800000"/>
            <a:headEnd/>
            <a:tailEnd/>
          </a:ln>
        </p:spPr>
      </p:pic>
      <p:sp>
        <p:nvSpPr>
          <p:cNvPr id="8" name="TextBox 7"/>
          <p:cNvSpPr txBox="1"/>
          <p:nvPr/>
        </p:nvSpPr>
        <p:spPr>
          <a:xfrm>
            <a:off x="1643042" y="3786190"/>
            <a:ext cx="6643734" cy="461665"/>
          </a:xfrm>
          <a:prstGeom prst="rect">
            <a:avLst/>
          </a:prstGeom>
          <a:noFill/>
        </p:spPr>
        <p:txBody>
          <a:bodyPr wrap="square" rtlCol="0">
            <a:spAutoFit/>
          </a:bodyPr>
          <a:lstStyle/>
          <a:p>
            <a:r>
              <a:rPr lang="en-GB" sz="2400" dirty="0" smtClean="0">
                <a:latin typeface="Garamond" pitchFamily="18" charset="0"/>
              </a:rPr>
              <a:t>Allows you to specify text in small caps or upper case</a:t>
            </a:r>
            <a:endParaRPr lang="en-GB" sz="2400" dirty="0">
              <a:latin typeface="Garamond" pitchFamily="18" charset="0"/>
            </a:endParaRP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642910" y="1214422"/>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Text-Transform</a:t>
            </a:r>
            <a:endParaRPr lang="en-US" sz="4000" b="1" dirty="0">
              <a:effectLst>
                <a:outerShdw blurRad="38100" dist="38100" dir="2700000" algn="tl">
                  <a:srgbClr val="000000">
                    <a:alpha val="43137"/>
                  </a:srgbClr>
                </a:outerShdw>
              </a:effectLst>
              <a:latin typeface="Garamond" pitchFamily="18" charset="0"/>
            </a:endParaRPr>
          </a:p>
        </p:txBody>
      </p:sp>
      <p:pic>
        <p:nvPicPr>
          <p:cNvPr id="10" name="Content Placeholder 9"/>
          <p:cNvPicPr>
            <a:picLocks noGrp="1"/>
          </p:cNvPicPr>
          <p:nvPr>
            <p:ph idx="1"/>
          </p:nvPr>
        </p:nvPicPr>
        <p:blipFill>
          <a:blip r:embed="rId3"/>
          <a:srcRect l="14988" t="21543" r="49799" b="55628"/>
          <a:stretch>
            <a:fillRect/>
          </a:stretch>
        </p:blipFill>
        <p:spPr bwMode="auto">
          <a:xfrm>
            <a:off x="1142976" y="2714620"/>
            <a:ext cx="6643734" cy="1669987"/>
          </a:xfrm>
          <a:prstGeom prst="rect">
            <a:avLst/>
          </a:prstGeom>
          <a:noFill/>
          <a:ln w="9525">
            <a:noFill/>
            <a:miter lim="800000"/>
            <a:headEnd/>
            <a:tailEnd/>
          </a:ln>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500034" y="785794"/>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The box Model</a:t>
            </a:r>
            <a:endParaRPr lang="en-US" sz="4000" b="1" dirty="0">
              <a:effectLst>
                <a:outerShdw blurRad="38100" dist="38100" dir="2700000" algn="tl">
                  <a:srgbClr val="000000">
                    <a:alpha val="43137"/>
                  </a:srgbClr>
                </a:outerShdw>
              </a:effectLst>
              <a:latin typeface="Garamond" pitchFamily="18" charset="0"/>
            </a:endParaRPr>
          </a:p>
        </p:txBody>
      </p:sp>
      <p:sp>
        <p:nvSpPr>
          <p:cNvPr id="6" name="Content Placeholder 5"/>
          <p:cNvSpPr>
            <a:spLocks noGrp="1"/>
          </p:cNvSpPr>
          <p:nvPr>
            <p:ph idx="1"/>
          </p:nvPr>
        </p:nvSpPr>
        <p:spPr>
          <a:xfrm>
            <a:off x="457200" y="2000240"/>
            <a:ext cx="8229600" cy="4125923"/>
          </a:xfrm>
        </p:spPr>
        <p:txBody>
          <a:bodyPr>
            <a:normAutofit/>
          </a:bodyPr>
          <a:lstStyle/>
          <a:p>
            <a:r>
              <a:rPr lang="en-GB" sz="2800" dirty="0" smtClean="0">
                <a:latin typeface="Garamond" pitchFamily="18" charset="0"/>
              </a:rPr>
              <a:t>The box model refers to the physical properties of an element’s rectangular box.</a:t>
            </a:r>
          </a:p>
          <a:p>
            <a:r>
              <a:rPr lang="en-GB" sz="2800" dirty="0" smtClean="0">
                <a:latin typeface="Garamond" pitchFamily="18" charset="0"/>
              </a:rPr>
              <a:t>This are margins,borders,padding and content width and height. </a:t>
            </a:r>
          </a:p>
          <a:p>
            <a:r>
              <a:rPr lang="en-GB" sz="2800" dirty="0" smtClean="0">
                <a:latin typeface="Garamond" pitchFamily="18" charset="0"/>
              </a:rPr>
              <a:t>Every single element on your web page is considered to be a rectangular box.</a:t>
            </a:r>
            <a:endParaRPr lang="en-GB" sz="2800" dirty="0">
              <a:latin typeface="Garamond" pitchFamily="18" charset="0"/>
            </a:endParaRP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p:nvPr>
        </p:nvSpPr>
        <p:spPr>
          <a:xfrm>
            <a:off x="500034" y="785794"/>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The box Model properties</a:t>
            </a:r>
            <a:endParaRPr lang="en-US" sz="4000" b="1" dirty="0">
              <a:effectLst>
                <a:outerShdw blurRad="38100" dist="38100" dir="2700000" algn="tl">
                  <a:srgbClr val="000000">
                    <a:alpha val="43137"/>
                  </a:srgbClr>
                </a:outerShdw>
              </a:effectLst>
              <a:latin typeface="Garamond" pitchFamily="18" charset="0"/>
            </a:endParaRPr>
          </a:p>
        </p:txBody>
      </p:sp>
      <p:pic>
        <p:nvPicPr>
          <p:cNvPr id="2" name="Picture 2"/>
          <p:cNvPicPr>
            <a:picLocks noGrp="1" noChangeAspect="1" noChangeArrowheads="1"/>
          </p:cNvPicPr>
          <p:nvPr>
            <p:ph idx="1"/>
          </p:nvPr>
        </p:nvPicPr>
        <p:blipFill>
          <a:blip r:embed="rId3"/>
          <a:srcRect l="16902" t="22509" r="14955" b="29011"/>
          <a:stretch>
            <a:fillRect/>
          </a:stretch>
        </p:blipFill>
        <p:spPr bwMode="auto">
          <a:xfrm>
            <a:off x="1357290" y="1928802"/>
            <a:ext cx="6000792" cy="2428892"/>
          </a:xfrm>
          <a:prstGeom prst="rect">
            <a:avLst/>
          </a:prstGeom>
          <a:noFill/>
          <a:ln w="9525">
            <a:noFill/>
            <a:miter lim="800000"/>
            <a:headEnd/>
            <a:tailEnd/>
          </a:ln>
          <a:effectLst/>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p:nvPr>
        </p:nvSpPr>
        <p:spPr>
          <a:xfrm>
            <a:off x="500034" y="785794"/>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The box Model properties</a:t>
            </a:r>
            <a:endParaRPr lang="en-US" sz="4000" b="1" dirty="0">
              <a:effectLst>
                <a:outerShdw blurRad="38100" dist="38100" dir="2700000" algn="tl">
                  <a:srgbClr val="000000">
                    <a:alpha val="43137"/>
                  </a:srgbClr>
                </a:outerShdw>
              </a:effectLst>
              <a:latin typeface="Garamond" pitchFamily="18" charset="0"/>
            </a:endParaRPr>
          </a:p>
        </p:txBody>
      </p:sp>
      <p:sp>
        <p:nvSpPr>
          <p:cNvPr id="5" name="Content Placeholder 4"/>
          <p:cNvSpPr>
            <a:spLocks noGrp="1"/>
          </p:cNvSpPr>
          <p:nvPr>
            <p:ph idx="1"/>
          </p:nvPr>
        </p:nvSpPr>
        <p:spPr/>
        <p:txBody>
          <a:bodyPr/>
          <a:lstStyle/>
          <a:p>
            <a:r>
              <a:rPr lang="en-GB" sz="2800" b="1" dirty="0" smtClean="0">
                <a:latin typeface="Garamond" pitchFamily="18" charset="0"/>
              </a:rPr>
              <a:t>Margins</a:t>
            </a:r>
            <a:r>
              <a:rPr lang="en-GB" sz="2800" dirty="0" smtClean="0">
                <a:latin typeface="Garamond" pitchFamily="18" charset="0"/>
              </a:rPr>
              <a:t> represent the space around the element and are used to define the space btwn page elements.They are not used to calculate the final width of an element.</a:t>
            </a:r>
          </a:p>
          <a:p>
            <a:r>
              <a:rPr lang="en-GB" sz="2800" b="1" dirty="0" smtClean="0">
                <a:latin typeface="Garamond" pitchFamily="18" charset="0"/>
              </a:rPr>
              <a:t>Borders</a:t>
            </a:r>
            <a:r>
              <a:rPr lang="en-GB" sz="2800" dirty="0" smtClean="0">
                <a:latin typeface="Garamond" pitchFamily="18" charset="0"/>
              </a:rPr>
              <a:t> have three properties that define the border itself: border –width, border-style and border-</a:t>
            </a:r>
            <a:r>
              <a:rPr lang="en-GB" sz="2800" dirty="0" err="1" smtClean="0">
                <a:latin typeface="Garamond" pitchFamily="18" charset="0"/>
              </a:rPr>
              <a:t>color.They</a:t>
            </a:r>
            <a:r>
              <a:rPr lang="en-GB" sz="2800" dirty="0" smtClean="0">
                <a:latin typeface="Garamond" pitchFamily="18" charset="0"/>
              </a:rPr>
              <a:t> define the outside edge of an element.</a:t>
            </a:r>
          </a:p>
          <a:p>
            <a:r>
              <a:rPr lang="en-GB" sz="2800" b="1" dirty="0" smtClean="0">
                <a:latin typeface="Garamond" pitchFamily="18" charset="0"/>
              </a:rPr>
              <a:t>Padding</a:t>
            </a:r>
            <a:r>
              <a:rPr lang="en-GB" sz="2800" dirty="0" smtClean="0">
                <a:latin typeface="Garamond" pitchFamily="18" charset="0"/>
              </a:rPr>
              <a:t> this is a space added to an element inside the border.</a:t>
            </a:r>
          </a:p>
          <a:p>
            <a:endParaRPr lang="en-GB" sz="2800" dirty="0" smtClean="0">
              <a:latin typeface="Garamond" pitchFamily="18" charset="0"/>
            </a:endParaRPr>
          </a:p>
          <a:p>
            <a:endParaRPr lang="en-GB" dirty="0"/>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p:nvPr>
        </p:nvSpPr>
        <p:spPr>
          <a:xfrm>
            <a:off x="571472" y="1285860"/>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Padding syntax</a:t>
            </a:r>
            <a:endParaRPr lang="en-US" sz="4000" b="1" dirty="0">
              <a:effectLst>
                <a:outerShdw blurRad="38100" dist="38100" dir="2700000" algn="tl">
                  <a:srgbClr val="000000">
                    <a:alpha val="43137"/>
                  </a:srgbClr>
                </a:outerShdw>
              </a:effectLst>
              <a:latin typeface="Garamond" pitchFamily="18" charset="0"/>
            </a:endParaRPr>
          </a:p>
        </p:txBody>
      </p:sp>
      <p:pic>
        <p:nvPicPr>
          <p:cNvPr id="2051" name="Picture 3"/>
          <p:cNvPicPr>
            <a:picLocks noGrp="1" noChangeAspect="1" noChangeArrowheads="1"/>
          </p:cNvPicPr>
          <p:nvPr>
            <p:ph idx="1"/>
          </p:nvPr>
        </p:nvPicPr>
        <p:blipFill>
          <a:blip r:embed="rId3"/>
          <a:srcRect l="16278" t="23044" r="32252" b="34339"/>
          <a:stretch>
            <a:fillRect/>
          </a:stretch>
        </p:blipFill>
        <p:spPr bwMode="auto">
          <a:xfrm>
            <a:off x="1500166" y="2357430"/>
            <a:ext cx="6643734" cy="2428892"/>
          </a:xfrm>
          <a:prstGeom prst="rect">
            <a:avLst/>
          </a:prstGeom>
          <a:noFill/>
          <a:ln w="9525">
            <a:noFill/>
            <a:miter lim="800000"/>
            <a:headEnd/>
            <a:tailEnd/>
          </a:ln>
          <a:effectLst/>
        </p:spPr>
      </p:pic>
      <p:sp>
        <p:nvSpPr>
          <p:cNvPr id="8" name="TextBox 7"/>
          <p:cNvSpPr txBox="1"/>
          <p:nvPr/>
        </p:nvSpPr>
        <p:spPr>
          <a:xfrm>
            <a:off x="785786" y="5000636"/>
            <a:ext cx="8001056" cy="461665"/>
          </a:xfrm>
          <a:prstGeom prst="rect">
            <a:avLst/>
          </a:prstGeom>
          <a:noFill/>
        </p:spPr>
        <p:txBody>
          <a:bodyPr wrap="square" rtlCol="0">
            <a:spAutoFit/>
          </a:bodyPr>
          <a:lstStyle/>
          <a:p>
            <a:r>
              <a:rPr lang="en-GB" sz="2400" dirty="0" smtClean="0">
                <a:latin typeface="Garamond" pitchFamily="18" charset="0"/>
              </a:rPr>
              <a:t>You can define padding individually for each side of an element</a:t>
            </a:r>
            <a:r>
              <a:rPr lang="en-GB" dirty="0" smtClean="0"/>
              <a:t>.</a:t>
            </a:r>
            <a:endParaRPr lang="en-GB" dirty="0"/>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p:nvPr>
        </p:nvSpPr>
        <p:spPr>
          <a:xfrm>
            <a:off x="500034" y="785794"/>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Margins</a:t>
            </a:r>
            <a:endParaRPr lang="en-US" sz="4000" b="1" dirty="0">
              <a:effectLst>
                <a:outerShdw blurRad="38100" dist="38100" dir="2700000" algn="tl">
                  <a:srgbClr val="000000">
                    <a:alpha val="43137"/>
                  </a:srgbClr>
                </a:outerShdw>
              </a:effectLst>
              <a:latin typeface="Garamond" pitchFamily="18" charset="0"/>
            </a:endParaRPr>
          </a:p>
        </p:txBody>
      </p:sp>
      <p:pic>
        <p:nvPicPr>
          <p:cNvPr id="3074" name="Picture 2"/>
          <p:cNvPicPr>
            <a:picLocks noGrp="1" noChangeAspect="1" noChangeArrowheads="1"/>
          </p:cNvPicPr>
          <p:nvPr>
            <p:ph idx="1"/>
          </p:nvPr>
        </p:nvPicPr>
        <p:blipFill>
          <a:blip r:embed="rId3"/>
          <a:srcRect l="16278" t="24623" r="26039" b="54858"/>
          <a:stretch>
            <a:fillRect/>
          </a:stretch>
        </p:blipFill>
        <p:spPr bwMode="auto">
          <a:xfrm>
            <a:off x="1428728" y="1928802"/>
            <a:ext cx="6572296" cy="1714512"/>
          </a:xfrm>
          <a:prstGeom prst="rect">
            <a:avLst/>
          </a:prstGeom>
          <a:noFill/>
          <a:ln w="9525">
            <a:noFill/>
            <a:miter lim="800000"/>
            <a:headEnd/>
            <a:tailEnd/>
          </a:ln>
          <a:effectLst/>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TextBox 4"/>
          <p:cNvSpPr txBox="1"/>
          <p:nvPr/>
        </p:nvSpPr>
        <p:spPr>
          <a:xfrm>
            <a:off x="1142976" y="1857364"/>
            <a:ext cx="7286676" cy="769441"/>
          </a:xfrm>
          <a:prstGeom prst="rect">
            <a:avLst/>
          </a:prstGeom>
          <a:noFill/>
        </p:spPr>
        <p:txBody>
          <a:bodyPr wrap="square" rtlCol="0">
            <a:spAutoFit/>
          </a:bodyPr>
          <a:lstStyle/>
          <a:p>
            <a:pPr algn="ctr"/>
            <a:endParaRPr lang="en-GB" sz="44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Box 7"/>
          <p:cNvSpPr txBox="1"/>
          <p:nvPr/>
        </p:nvSpPr>
        <p:spPr>
          <a:xfrm>
            <a:off x="714348" y="1643050"/>
            <a:ext cx="7929618" cy="3108543"/>
          </a:xfrm>
          <a:prstGeom prst="rect">
            <a:avLst/>
          </a:prstGeom>
          <a:noFill/>
        </p:spPr>
        <p:txBody>
          <a:bodyPr wrap="square" rtlCol="0">
            <a:spAutoFit/>
          </a:bodyPr>
          <a:lstStyle/>
          <a:p>
            <a:r>
              <a:rPr lang="en-GB" sz="2800" b="1" dirty="0" smtClean="0">
                <a:latin typeface="Garamond" pitchFamily="18" charset="0"/>
              </a:rPr>
              <a:t>HTML</a:t>
            </a:r>
            <a:r>
              <a:rPr lang="en-GB" sz="2800" dirty="0" smtClean="0">
                <a:latin typeface="Garamond" pitchFamily="18" charset="0"/>
              </a:rPr>
              <a:t>:This controls the document structure</a:t>
            </a:r>
          </a:p>
          <a:p>
            <a:r>
              <a:rPr lang="en-GB" sz="2800" b="1" dirty="0" smtClean="0">
                <a:latin typeface="Garamond" pitchFamily="18" charset="0"/>
              </a:rPr>
              <a:t>CSS:</a:t>
            </a:r>
            <a:r>
              <a:rPr lang="en-GB" sz="2800" dirty="0" smtClean="0">
                <a:latin typeface="Garamond" pitchFamily="18" charset="0"/>
              </a:rPr>
              <a:t>Controls the document look and feel</a:t>
            </a:r>
          </a:p>
          <a:p>
            <a:r>
              <a:rPr lang="en-GB" sz="2800" b="1" dirty="0" smtClean="0">
                <a:latin typeface="Garamond" pitchFamily="18" charset="0"/>
              </a:rPr>
              <a:t>JavaScript: Controls</a:t>
            </a:r>
            <a:r>
              <a:rPr lang="en-GB" sz="2800" dirty="0" smtClean="0">
                <a:latin typeface="Garamond" pitchFamily="18" charset="0"/>
              </a:rPr>
              <a:t> the behaviour within the client or browser</a:t>
            </a:r>
          </a:p>
          <a:p>
            <a:r>
              <a:rPr lang="en-GB" sz="2800" b="1" dirty="0" smtClean="0">
                <a:latin typeface="Garamond" pitchFamily="18" charset="0"/>
              </a:rPr>
              <a:t>PHP(server side language)</a:t>
            </a:r>
            <a:r>
              <a:rPr lang="en-GB" sz="2800" dirty="0" smtClean="0">
                <a:latin typeface="Garamond" pitchFamily="18" charset="0"/>
              </a:rPr>
              <a:t>:Controls processing and business logic</a:t>
            </a:r>
          </a:p>
          <a:p>
            <a:r>
              <a:rPr lang="en-GB" sz="2800" b="1" dirty="0" smtClean="0">
                <a:latin typeface="Garamond" pitchFamily="18" charset="0"/>
              </a:rPr>
              <a:t>MYSQL(database</a:t>
            </a:r>
            <a:r>
              <a:rPr lang="en-GB" sz="2800" dirty="0" smtClean="0">
                <a:latin typeface="Garamond" pitchFamily="18" charset="0"/>
              </a:rPr>
              <a:t>):Store content.</a:t>
            </a:r>
          </a:p>
        </p:txBody>
      </p:sp>
    </p:spTree>
    <p:extLst>
      <p:ext uri="{BB962C8B-B14F-4D97-AF65-F5344CB8AC3E}">
        <p14:creationId xmlns="" xmlns:p14="http://schemas.microsoft.com/office/powerpoint/2010/main" val="1724795991"/>
      </p:ext>
    </p:extLst>
  </p:cSld>
  <p:clrMapOvr>
    <a:masterClrMapping/>
  </p:clrMapOvr>
  <p:transition>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p:nvPr>
        </p:nvSpPr>
        <p:spPr>
          <a:xfrm>
            <a:off x="500034" y="785794"/>
            <a:ext cx="8229600" cy="1143000"/>
          </a:xfrm>
        </p:spPr>
        <p:txBody>
          <a:bodyPr>
            <a:normAutofit/>
          </a:bodyPr>
          <a:lstStyle/>
          <a:p>
            <a:r>
              <a:rPr lang="en-GB" sz="4000" dirty="0" smtClean="0"/>
              <a:t>Margin Syntax</a:t>
            </a:r>
            <a:endParaRPr lang="en-US" sz="4000" b="1" dirty="0">
              <a:effectLst>
                <a:outerShdw blurRad="38100" dist="38100" dir="2700000" algn="tl">
                  <a:srgbClr val="000000">
                    <a:alpha val="43137"/>
                  </a:srgbClr>
                </a:outerShdw>
              </a:effectLst>
              <a:latin typeface="Garamond" pitchFamily="18" charset="0"/>
            </a:endParaRPr>
          </a:p>
        </p:txBody>
      </p:sp>
      <p:pic>
        <p:nvPicPr>
          <p:cNvPr id="6" name="Picture 2"/>
          <p:cNvPicPr>
            <a:picLocks noGrp="1" noChangeAspect="1" noChangeArrowheads="1"/>
          </p:cNvPicPr>
          <p:nvPr>
            <p:ph idx="1"/>
          </p:nvPr>
        </p:nvPicPr>
        <p:blipFill>
          <a:blip r:embed="rId3"/>
          <a:srcRect l="15391" t="23044" r="23378" b="34339"/>
          <a:stretch>
            <a:fillRect/>
          </a:stretch>
        </p:blipFill>
        <p:spPr bwMode="auto">
          <a:xfrm>
            <a:off x="785786" y="2214554"/>
            <a:ext cx="7966857" cy="3117519"/>
          </a:xfrm>
          <a:prstGeom prst="rect">
            <a:avLst/>
          </a:prstGeom>
          <a:noFill/>
          <a:ln w="9525">
            <a:noFill/>
            <a:miter lim="800000"/>
            <a:headEnd/>
            <a:tailEnd/>
          </a:ln>
          <a:effectLst/>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p:nvPr>
        </p:nvSpPr>
        <p:spPr>
          <a:xfrm>
            <a:off x="571472" y="928670"/>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Border syntax</a:t>
            </a:r>
            <a:endParaRPr lang="en-US" sz="4000" b="1" dirty="0">
              <a:effectLst>
                <a:outerShdw blurRad="38100" dist="38100" dir="2700000" algn="tl">
                  <a:srgbClr val="000000">
                    <a:alpha val="43137"/>
                  </a:srgbClr>
                </a:outerShdw>
              </a:effectLst>
              <a:latin typeface="Garamond" pitchFamily="18" charset="0"/>
            </a:endParaRPr>
          </a:p>
        </p:txBody>
      </p:sp>
      <p:pic>
        <p:nvPicPr>
          <p:cNvPr id="5122" name="Picture 2"/>
          <p:cNvPicPr>
            <a:picLocks noGrp="1" noChangeAspect="1" noChangeArrowheads="1"/>
          </p:cNvPicPr>
          <p:nvPr>
            <p:ph idx="1"/>
          </p:nvPr>
        </p:nvPicPr>
        <p:blipFill>
          <a:blip r:embed="rId3"/>
          <a:srcRect l="14503" t="21466" r="25153" b="58015"/>
          <a:stretch>
            <a:fillRect/>
          </a:stretch>
        </p:blipFill>
        <p:spPr bwMode="auto">
          <a:xfrm>
            <a:off x="857224" y="2571744"/>
            <a:ext cx="7429552" cy="1857388"/>
          </a:xfrm>
          <a:prstGeom prst="rect">
            <a:avLst/>
          </a:prstGeom>
          <a:noFill/>
          <a:ln w="9525">
            <a:noFill/>
            <a:miter lim="800000"/>
            <a:headEnd/>
            <a:tailEnd/>
          </a:ln>
          <a:effectLst/>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p:nvPr>
        </p:nvSpPr>
        <p:spPr>
          <a:xfrm>
            <a:off x="642910" y="642918"/>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Border syntax</a:t>
            </a:r>
            <a:endParaRPr lang="en-US" sz="4000" b="1" dirty="0">
              <a:effectLst>
                <a:outerShdw blurRad="38100" dist="38100" dir="2700000" algn="tl">
                  <a:srgbClr val="000000">
                    <a:alpha val="43137"/>
                  </a:srgbClr>
                </a:outerShdw>
              </a:effectLst>
              <a:latin typeface="Garamond" pitchFamily="18" charset="0"/>
            </a:endParaRPr>
          </a:p>
        </p:txBody>
      </p:sp>
      <p:pic>
        <p:nvPicPr>
          <p:cNvPr id="6146" name="Picture 2"/>
          <p:cNvPicPr>
            <a:picLocks noGrp="1" noChangeAspect="1" noChangeArrowheads="1"/>
          </p:cNvPicPr>
          <p:nvPr>
            <p:ph idx="1"/>
          </p:nvPr>
        </p:nvPicPr>
        <p:blipFill>
          <a:blip r:embed="rId3"/>
          <a:srcRect l="15391" t="24623" r="36688" b="21711"/>
          <a:stretch>
            <a:fillRect/>
          </a:stretch>
        </p:blipFill>
        <p:spPr bwMode="auto">
          <a:xfrm>
            <a:off x="1500166" y="1785926"/>
            <a:ext cx="7072362" cy="3429024"/>
          </a:xfrm>
          <a:prstGeom prst="rect">
            <a:avLst/>
          </a:prstGeom>
          <a:noFill/>
          <a:ln w="9525">
            <a:noFill/>
            <a:miter lim="800000"/>
            <a:headEnd/>
            <a:tailEnd/>
          </a:ln>
          <a:effectLst/>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p:nvPr>
        </p:nvSpPr>
        <p:spPr>
          <a:xfrm>
            <a:off x="642910" y="714356"/>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Border Usage</a:t>
            </a:r>
            <a:endParaRPr lang="en-US" sz="4000" b="1" dirty="0">
              <a:effectLst>
                <a:outerShdw blurRad="38100" dist="38100" dir="2700000" algn="tl">
                  <a:srgbClr val="000000">
                    <a:alpha val="43137"/>
                  </a:srgbClr>
                </a:outerShdw>
              </a:effectLst>
              <a:latin typeface="Garamond" pitchFamily="18" charset="0"/>
            </a:endParaRPr>
          </a:p>
        </p:txBody>
      </p:sp>
      <p:pic>
        <p:nvPicPr>
          <p:cNvPr id="7170" name="Picture 2"/>
          <p:cNvPicPr>
            <a:picLocks noGrp="1" noChangeAspect="1" noChangeArrowheads="1"/>
          </p:cNvPicPr>
          <p:nvPr>
            <p:ph idx="1"/>
          </p:nvPr>
        </p:nvPicPr>
        <p:blipFill>
          <a:blip r:embed="rId3"/>
          <a:srcRect l="17166" t="27780" r="17165" b="32760"/>
          <a:stretch>
            <a:fillRect/>
          </a:stretch>
        </p:blipFill>
        <p:spPr bwMode="auto">
          <a:xfrm>
            <a:off x="1285852" y="1928802"/>
            <a:ext cx="6858048" cy="3071834"/>
          </a:xfrm>
          <a:prstGeom prst="rect">
            <a:avLst/>
          </a:prstGeom>
          <a:noFill/>
          <a:ln w="9525">
            <a:noFill/>
            <a:miter lim="800000"/>
            <a:headEnd/>
            <a:tailEnd/>
          </a:ln>
          <a:effectLst/>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p:nvPr>
        </p:nvSpPr>
        <p:spPr>
          <a:xfrm>
            <a:off x="642910" y="714356"/>
            <a:ext cx="8229600" cy="1143000"/>
          </a:xfrm>
        </p:spPr>
        <p:txBody>
          <a:bodyPr>
            <a:normAutofit/>
          </a:bodyPr>
          <a:lstStyle/>
          <a:p>
            <a:r>
              <a:rPr lang="en-US" sz="4000" b="1" dirty="0" smtClean="0">
                <a:effectLst>
                  <a:outerShdw blurRad="38100" dist="38100" dir="2700000" algn="tl">
                    <a:srgbClr val="000000">
                      <a:alpha val="43137"/>
                    </a:srgbClr>
                  </a:outerShdw>
                </a:effectLst>
                <a:latin typeface="Garamond" pitchFamily="18" charset="0"/>
              </a:rPr>
              <a:t>Basic layout</a:t>
            </a:r>
            <a:endParaRPr lang="en-US" sz="4000" b="1" dirty="0">
              <a:effectLst>
                <a:outerShdw blurRad="38100" dist="38100" dir="2700000" algn="tl">
                  <a:srgbClr val="000000">
                    <a:alpha val="43137"/>
                  </a:srgbClr>
                </a:outerShdw>
              </a:effectLst>
              <a:latin typeface="Garamond" pitchFamily="18" charset="0"/>
            </a:endParaRPr>
          </a:p>
        </p:txBody>
      </p:sp>
      <p:pic>
        <p:nvPicPr>
          <p:cNvPr id="8194" name="Picture 2"/>
          <p:cNvPicPr>
            <a:picLocks noGrp="1" noChangeAspect="1" noChangeArrowheads="1"/>
          </p:cNvPicPr>
          <p:nvPr>
            <p:ph idx="1"/>
          </p:nvPr>
        </p:nvPicPr>
        <p:blipFill>
          <a:blip r:embed="rId3"/>
          <a:srcRect l="14503" t="19888" r="25152" b="21711"/>
          <a:stretch>
            <a:fillRect/>
          </a:stretch>
        </p:blipFill>
        <p:spPr bwMode="auto">
          <a:xfrm>
            <a:off x="1357290" y="1785926"/>
            <a:ext cx="6643734" cy="3357586"/>
          </a:xfrm>
          <a:prstGeom prst="rect">
            <a:avLst/>
          </a:prstGeom>
          <a:noFill/>
          <a:ln w="9525">
            <a:noFill/>
            <a:miter lim="800000"/>
            <a:headEnd/>
            <a:tailEnd/>
          </a:ln>
          <a:effectLst/>
        </p:spPr>
      </p:pic>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4" name="Title 3"/>
          <p:cNvSpPr>
            <a:spLocks noGrp="1"/>
          </p:cNvSpPr>
          <p:nvPr>
            <p:ph type="title"/>
          </p:nvPr>
        </p:nvSpPr>
        <p:spPr>
          <a:xfrm>
            <a:off x="500034" y="785794"/>
            <a:ext cx="8229600" cy="1143000"/>
          </a:xfrm>
        </p:spPr>
        <p:txBody>
          <a:bodyPr>
            <a:normAutofit/>
          </a:bodyPr>
          <a:lstStyle/>
          <a:p>
            <a:r>
              <a:rPr lang="en-GB" sz="4000" dirty="0" smtClean="0">
                <a:latin typeface="Garamond" pitchFamily="18" charset="0"/>
              </a:rPr>
              <a:t>Use of lists in css</a:t>
            </a:r>
            <a:endParaRPr lang="en-GB" sz="4000" dirty="0">
              <a:latin typeface="Garamond" pitchFamily="18" charset="0"/>
            </a:endParaRPr>
          </a:p>
        </p:txBody>
      </p:sp>
      <p:sp>
        <p:nvSpPr>
          <p:cNvPr id="5" name="Content Placeholder 4"/>
          <p:cNvSpPr>
            <a:spLocks noGrp="1"/>
          </p:cNvSpPr>
          <p:nvPr>
            <p:ph idx="1"/>
          </p:nvPr>
        </p:nvSpPr>
        <p:spPr>
          <a:xfrm>
            <a:off x="457200" y="1600201"/>
            <a:ext cx="8229600" cy="3757626"/>
          </a:xfrm>
        </p:spPr>
        <p:txBody>
          <a:bodyPr>
            <a:noAutofit/>
          </a:bodyPr>
          <a:lstStyle/>
          <a:p>
            <a:r>
              <a:rPr lang="en-GB" sz="2000" dirty="0" smtClean="0">
                <a:latin typeface="Garamond" pitchFamily="18" charset="0"/>
              </a:rPr>
              <a:t>A list of items can be created in numerous ways using (X)HTML, although not all are semantically correct. The lazier methods include adding a &lt;</a:t>
            </a:r>
            <a:r>
              <a:rPr lang="en-GB" sz="2000" dirty="0" err="1" smtClean="0">
                <a:latin typeface="Garamond" pitchFamily="18" charset="0"/>
              </a:rPr>
              <a:t>br</a:t>
            </a:r>
            <a:r>
              <a:rPr lang="en-GB" sz="2000" dirty="0" smtClean="0">
                <a:latin typeface="Garamond" pitchFamily="18" charset="0"/>
              </a:rPr>
              <a:t> /&gt; tag after each item, or treating each item as a paragraph. The correct approach is to use an ordered or unordered list element, using simple &lt;</a:t>
            </a:r>
            <a:r>
              <a:rPr lang="en-GB" sz="2000" dirty="0" err="1" smtClean="0">
                <a:latin typeface="Garamond" pitchFamily="18" charset="0"/>
              </a:rPr>
              <a:t>li</a:t>
            </a:r>
            <a:r>
              <a:rPr lang="en-GB" sz="2000" dirty="0" smtClean="0">
                <a:latin typeface="Garamond" pitchFamily="18" charset="0"/>
              </a:rPr>
              <a:t>&gt; tags to open each item.</a:t>
            </a:r>
          </a:p>
          <a:p>
            <a:r>
              <a:rPr lang="en-GB" sz="2000" dirty="0" smtClean="0">
                <a:latin typeface="Garamond" pitchFamily="18" charset="0"/>
              </a:rPr>
              <a:t>The major benefit of this approach is that your list will be displayed as a numbered or  bulleted list without CSS, and is considerably easier to control with CSS. Using semantically</a:t>
            </a:r>
          </a:p>
          <a:p>
            <a:r>
              <a:rPr lang="en-GB" sz="2000" dirty="0" smtClean="0">
                <a:latin typeface="Garamond" pitchFamily="18" charset="0"/>
              </a:rPr>
              <a:t>correct list </a:t>
            </a:r>
            <a:r>
              <a:rPr lang="en-GB" sz="2000" dirty="0" err="1" smtClean="0">
                <a:latin typeface="Garamond" pitchFamily="18" charset="0"/>
              </a:rPr>
              <a:t>markup</a:t>
            </a:r>
            <a:r>
              <a:rPr lang="en-GB" sz="2000" dirty="0" smtClean="0">
                <a:latin typeface="Garamond" pitchFamily="18" charset="0"/>
              </a:rPr>
              <a:t> also makes it easy to single out items within a list, and also makes nested lists easier to manage.</a:t>
            </a:r>
            <a:endParaRPr lang="en-GB" sz="2000" dirty="0">
              <a:latin typeface="Garamond" pitchFamily="18" charset="0"/>
            </a:endParaRP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4" name="Title 3"/>
          <p:cNvSpPr>
            <a:spLocks noGrp="1"/>
          </p:cNvSpPr>
          <p:nvPr>
            <p:ph type="title"/>
          </p:nvPr>
        </p:nvSpPr>
        <p:spPr>
          <a:xfrm>
            <a:off x="500034" y="571480"/>
            <a:ext cx="8229600" cy="1143000"/>
          </a:xfrm>
        </p:spPr>
        <p:txBody>
          <a:bodyPr>
            <a:normAutofit/>
          </a:bodyPr>
          <a:lstStyle/>
          <a:p>
            <a:r>
              <a:rPr lang="en-GB" sz="4000" b="1" dirty="0" smtClean="0">
                <a:latin typeface="Garamond" pitchFamily="18" charset="0"/>
              </a:rPr>
              <a:t>Grouping Items with Classes</a:t>
            </a:r>
            <a:endParaRPr lang="en-GB" sz="4000" dirty="0">
              <a:latin typeface="Garamond" pitchFamily="18" charset="0"/>
            </a:endParaRPr>
          </a:p>
        </p:txBody>
      </p:sp>
      <p:sp>
        <p:nvSpPr>
          <p:cNvPr id="5" name="Content Placeholder 4"/>
          <p:cNvSpPr>
            <a:spLocks noGrp="1"/>
          </p:cNvSpPr>
          <p:nvPr>
            <p:ph idx="1"/>
          </p:nvPr>
        </p:nvSpPr>
        <p:spPr>
          <a:xfrm>
            <a:off x="457200" y="1928802"/>
            <a:ext cx="8229600" cy="4197361"/>
          </a:xfrm>
        </p:spPr>
        <p:txBody>
          <a:bodyPr>
            <a:normAutofit/>
          </a:bodyPr>
          <a:lstStyle/>
          <a:p>
            <a:r>
              <a:rPr lang="en-GB" sz="2400" dirty="0" smtClean="0">
                <a:latin typeface="Garamond" pitchFamily="18" charset="0"/>
              </a:rPr>
              <a:t>Classes are especially useful when you wish to have control over a number of elements. In our two lists, there are clearly other groupings that can be defined</a:t>
            </a:r>
            <a:endParaRPr lang="en-GB" sz="2400" dirty="0">
              <a:latin typeface="Garamond" pitchFamily="18" charset="0"/>
            </a:endParaRP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4" name="Title 3"/>
          <p:cNvSpPr>
            <a:spLocks noGrp="1"/>
          </p:cNvSpPr>
          <p:nvPr>
            <p:ph type="title"/>
          </p:nvPr>
        </p:nvSpPr>
        <p:spPr>
          <a:xfrm>
            <a:off x="357158" y="714356"/>
            <a:ext cx="8229600" cy="1143000"/>
          </a:xfrm>
        </p:spPr>
        <p:txBody>
          <a:bodyPr>
            <a:normAutofit/>
          </a:bodyPr>
          <a:lstStyle/>
          <a:p>
            <a:r>
              <a:rPr lang="en-GB" sz="3600" b="1" dirty="0" smtClean="0">
                <a:latin typeface="Garamond" pitchFamily="18" charset="0"/>
              </a:rPr>
              <a:t>Navigation lists</a:t>
            </a:r>
            <a:endParaRPr lang="en-GB" sz="3600" b="1" dirty="0">
              <a:latin typeface="Garamond" pitchFamily="18" charset="0"/>
            </a:endParaRPr>
          </a:p>
        </p:txBody>
      </p:sp>
      <p:sp>
        <p:nvSpPr>
          <p:cNvPr id="5" name="Content Placeholder 4"/>
          <p:cNvSpPr>
            <a:spLocks noGrp="1"/>
          </p:cNvSpPr>
          <p:nvPr>
            <p:ph idx="1"/>
          </p:nvPr>
        </p:nvSpPr>
        <p:spPr>
          <a:xfrm>
            <a:off x="457200" y="1714488"/>
            <a:ext cx="8229600" cy="4411675"/>
          </a:xfrm>
        </p:spPr>
        <p:txBody>
          <a:bodyPr>
            <a:normAutofit/>
          </a:bodyPr>
          <a:lstStyle/>
          <a:p>
            <a:r>
              <a:rPr lang="en-GB" sz="2400" dirty="0" smtClean="0">
                <a:latin typeface="Garamond" pitchFamily="18" charset="0"/>
              </a:rPr>
              <a:t>A common feature of web sites built using web standards are navigation menus constructed using an unordered list. Using the &lt;</a:t>
            </a:r>
            <a:r>
              <a:rPr lang="en-GB" sz="2400" dirty="0" err="1" smtClean="0">
                <a:latin typeface="Garamond" pitchFamily="18" charset="0"/>
              </a:rPr>
              <a:t>ul</a:t>
            </a:r>
            <a:r>
              <a:rPr lang="en-GB" sz="2400" dirty="0" smtClean="0">
                <a:latin typeface="Garamond" pitchFamily="18" charset="0"/>
              </a:rPr>
              <a:t>&gt; element in this sense is semantically correct, with each destination link defined as an individual list item. This approach provides incredible flexibility, allowing the navigation list to be either horizontal or vertical as defined using CSS, and also allows for a seemingly unlimited number of styling approaches.</a:t>
            </a:r>
            <a:endParaRPr lang="en-GB" sz="2400" dirty="0">
              <a:latin typeface="Garamond" pitchFamily="18" charset="0"/>
            </a:endParaRP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4" name="Title 3"/>
          <p:cNvSpPr>
            <a:spLocks noGrp="1"/>
          </p:cNvSpPr>
          <p:nvPr>
            <p:ph type="title"/>
          </p:nvPr>
        </p:nvSpPr>
        <p:spPr>
          <a:xfrm>
            <a:off x="500034" y="571480"/>
            <a:ext cx="8229600" cy="1143000"/>
          </a:xfrm>
        </p:spPr>
        <p:txBody>
          <a:bodyPr>
            <a:normAutofit/>
          </a:bodyPr>
          <a:lstStyle/>
          <a:p>
            <a:r>
              <a:rPr lang="en-GB" sz="3600" b="1" dirty="0" smtClean="0">
                <a:latin typeface="Garamond" pitchFamily="18" charset="0"/>
              </a:rPr>
              <a:t>The Vertical Navigation Bar</a:t>
            </a:r>
            <a:endParaRPr lang="en-GB" sz="3600" dirty="0">
              <a:latin typeface="Garamond" pitchFamily="18" charset="0"/>
            </a:endParaRPr>
          </a:p>
        </p:txBody>
      </p:sp>
      <p:sp>
        <p:nvSpPr>
          <p:cNvPr id="5" name="Content Placeholder 4"/>
          <p:cNvSpPr>
            <a:spLocks noGrp="1"/>
          </p:cNvSpPr>
          <p:nvPr>
            <p:ph idx="1"/>
          </p:nvPr>
        </p:nvSpPr>
        <p:spPr>
          <a:xfrm>
            <a:off x="457200" y="1785926"/>
            <a:ext cx="8229600" cy="4340237"/>
          </a:xfrm>
        </p:spPr>
        <p:txBody>
          <a:bodyPr>
            <a:normAutofit/>
          </a:bodyPr>
          <a:lstStyle/>
          <a:p>
            <a:r>
              <a:rPr lang="en-GB" dirty="0" smtClean="0">
                <a:latin typeface="Garamond" pitchFamily="18" charset="0"/>
              </a:rPr>
              <a:t>A very common feature of many, many web sites is the vertical navigation bar created with</a:t>
            </a:r>
          </a:p>
          <a:p>
            <a:pPr>
              <a:buNone/>
            </a:pPr>
            <a:r>
              <a:rPr lang="en-GB" dirty="0" smtClean="0">
                <a:latin typeface="Garamond" pitchFamily="18" charset="0"/>
              </a:rPr>
              <a:t>    simple list mark-up. The goal here is to turn each list element into a button without using any images whatsoever.</a:t>
            </a:r>
            <a:endParaRPr lang="en-GB" dirty="0">
              <a:latin typeface="Garamond" pitchFamily="18" charset="0"/>
            </a:endParaRP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4" name="Title 3"/>
          <p:cNvSpPr>
            <a:spLocks noGrp="1"/>
          </p:cNvSpPr>
          <p:nvPr>
            <p:ph type="title"/>
          </p:nvPr>
        </p:nvSpPr>
        <p:spPr>
          <a:xfrm>
            <a:off x="500034" y="571480"/>
            <a:ext cx="8229600" cy="1143000"/>
          </a:xfrm>
        </p:spPr>
        <p:txBody>
          <a:bodyPr>
            <a:normAutofit/>
          </a:bodyPr>
          <a:lstStyle/>
          <a:p>
            <a:r>
              <a:rPr lang="en-GB" sz="3600" b="1" dirty="0" smtClean="0">
                <a:latin typeface="Garamond" pitchFamily="18" charset="0"/>
              </a:rPr>
              <a:t>Forms</a:t>
            </a:r>
            <a:endParaRPr lang="en-GB" sz="3600" b="1" dirty="0">
              <a:latin typeface="Garamond" pitchFamily="18" charset="0"/>
            </a:endParaRPr>
          </a:p>
        </p:txBody>
      </p:sp>
      <p:sp>
        <p:nvSpPr>
          <p:cNvPr id="5" name="Content Placeholder 4"/>
          <p:cNvSpPr>
            <a:spLocks noGrp="1"/>
          </p:cNvSpPr>
          <p:nvPr>
            <p:ph idx="1"/>
          </p:nvPr>
        </p:nvSpPr>
        <p:spPr>
          <a:xfrm>
            <a:off x="571472" y="1500174"/>
            <a:ext cx="8229600" cy="4340237"/>
          </a:xfrm>
        </p:spPr>
        <p:txBody>
          <a:bodyPr>
            <a:normAutofit/>
          </a:bodyPr>
          <a:lstStyle/>
          <a:p>
            <a:pPr>
              <a:buNone/>
            </a:pPr>
            <a:r>
              <a:rPr lang="en-GB" sz="2600" dirty="0" smtClean="0">
                <a:latin typeface="Garamond" pitchFamily="18" charset="0"/>
              </a:rPr>
              <a:t>Without forms, a web site generally works in only one </a:t>
            </a:r>
            <a:r>
              <a:rPr lang="en-GB" sz="2600" dirty="0" smtClean="0">
                <a:latin typeface="Garamond" pitchFamily="18" charset="0"/>
              </a:rPr>
              <a:t>direction.</a:t>
            </a:r>
          </a:p>
          <a:p>
            <a:pPr>
              <a:buNone/>
            </a:pPr>
            <a:r>
              <a:rPr lang="en-GB" sz="2600" dirty="0" smtClean="0">
                <a:latin typeface="Garamond" pitchFamily="18" charset="0"/>
              </a:rPr>
              <a:t>Pages </a:t>
            </a:r>
            <a:r>
              <a:rPr lang="en-GB" sz="2600" dirty="0" smtClean="0">
                <a:latin typeface="Garamond" pitchFamily="18" charset="0"/>
              </a:rPr>
              <a:t>contain </a:t>
            </a:r>
            <a:r>
              <a:rPr lang="en-GB" sz="2600" dirty="0" smtClean="0">
                <a:latin typeface="Garamond" pitchFamily="18" charset="0"/>
              </a:rPr>
              <a:t>information and </a:t>
            </a:r>
            <a:r>
              <a:rPr lang="en-GB" sz="2600" dirty="0" smtClean="0">
                <a:latin typeface="Garamond" pitchFamily="18" charset="0"/>
              </a:rPr>
              <a:t>images, the user reads </a:t>
            </a:r>
            <a:r>
              <a:rPr lang="en-GB" sz="2600" dirty="0" smtClean="0">
                <a:latin typeface="Garamond" pitchFamily="18" charset="0"/>
              </a:rPr>
              <a:t>this</a:t>
            </a:r>
          </a:p>
          <a:p>
            <a:pPr>
              <a:buNone/>
            </a:pPr>
            <a:r>
              <a:rPr lang="en-GB" sz="2600" dirty="0" smtClean="0">
                <a:latin typeface="Garamond" pitchFamily="18" charset="0"/>
              </a:rPr>
              <a:t>information </a:t>
            </a:r>
            <a:r>
              <a:rPr lang="en-GB" sz="2600" dirty="0" smtClean="0">
                <a:latin typeface="Garamond" pitchFamily="18" charset="0"/>
              </a:rPr>
              <a:t>or looks at the images, and that is that. </a:t>
            </a:r>
            <a:endParaRPr lang="en-GB" sz="2600" dirty="0" smtClean="0">
              <a:latin typeface="Garamond" pitchFamily="18" charset="0"/>
            </a:endParaRPr>
          </a:p>
          <a:p>
            <a:pPr>
              <a:buNone/>
            </a:pPr>
            <a:r>
              <a:rPr lang="en-GB" sz="2600" dirty="0" smtClean="0">
                <a:latin typeface="Garamond" pitchFamily="18" charset="0"/>
              </a:rPr>
              <a:t>Forms allow the </a:t>
            </a:r>
            <a:r>
              <a:rPr lang="en-GB" sz="2600" dirty="0" smtClean="0">
                <a:latin typeface="Garamond" pitchFamily="18" charset="0"/>
              </a:rPr>
              <a:t>user to interact with the web site </a:t>
            </a:r>
            <a:r>
              <a:rPr lang="en-GB" sz="2600" dirty="0" smtClean="0">
                <a:latin typeface="Garamond" pitchFamily="18" charset="0"/>
              </a:rPr>
              <a:t>by exchanging</a:t>
            </a:r>
          </a:p>
          <a:p>
            <a:pPr>
              <a:buNone/>
            </a:pPr>
            <a:r>
              <a:rPr lang="en-GB" sz="2600" dirty="0" smtClean="0">
                <a:latin typeface="Garamond" pitchFamily="18" charset="0"/>
              </a:rPr>
              <a:t>data.</a:t>
            </a: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TextBox 4"/>
          <p:cNvSpPr txBox="1"/>
          <p:nvPr/>
        </p:nvSpPr>
        <p:spPr>
          <a:xfrm>
            <a:off x="1142976" y="1857364"/>
            <a:ext cx="7286676" cy="769441"/>
          </a:xfrm>
          <a:prstGeom prst="rect">
            <a:avLst/>
          </a:prstGeom>
          <a:noFill/>
        </p:spPr>
        <p:txBody>
          <a:bodyPr wrap="square" rtlCol="0">
            <a:spAutoFit/>
          </a:bodyPr>
          <a:lstStyle/>
          <a:p>
            <a:pPr algn="ctr"/>
            <a:endParaRPr lang="en-GB" sz="44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Title 5"/>
          <p:cNvSpPr>
            <a:spLocks noGrp="1"/>
          </p:cNvSpPr>
          <p:nvPr>
            <p:ph type="title"/>
          </p:nvPr>
        </p:nvSpPr>
        <p:spPr>
          <a:xfrm>
            <a:off x="285720" y="1000108"/>
            <a:ext cx="8229600" cy="1143000"/>
          </a:xfrm>
        </p:spPr>
        <p:txBody>
          <a:bodyPr>
            <a:normAutofit fontScale="90000"/>
          </a:bodyPr>
          <a:lstStyle/>
          <a:p>
            <a:r>
              <a:rPr lang="en-GB" dirty="0" smtClean="0">
                <a:latin typeface="Garamond" pitchFamily="18" charset="0"/>
              </a:rPr>
              <a:t>Separate styles for different media types</a:t>
            </a:r>
            <a:endParaRPr lang="en-GB" dirty="0">
              <a:latin typeface="Garamond" pitchFamily="18" charset="0"/>
            </a:endParaRPr>
          </a:p>
        </p:txBody>
      </p:sp>
      <p:pic>
        <p:nvPicPr>
          <p:cNvPr id="10" name="Content Placeholder 9"/>
          <p:cNvPicPr>
            <a:picLocks noGrp="1"/>
          </p:cNvPicPr>
          <p:nvPr>
            <p:ph idx="1"/>
          </p:nvPr>
        </p:nvPicPr>
        <p:blipFill>
          <a:blip r:embed="rId3"/>
          <a:srcRect l="17696" t="20257" r="15663" b="27653"/>
          <a:stretch>
            <a:fillRect/>
          </a:stretch>
        </p:blipFill>
        <p:spPr bwMode="auto">
          <a:xfrm>
            <a:off x="914400" y="2071678"/>
            <a:ext cx="8229600" cy="3616614"/>
          </a:xfrm>
          <a:prstGeom prst="rect">
            <a:avLst/>
          </a:prstGeom>
          <a:noFill/>
          <a:ln w="9525">
            <a:noFill/>
            <a:miter lim="800000"/>
            <a:headEnd/>
            <a:tailEnd/>
          </a:ln>
        </p:spPr>
      </p:pic>
    </p:spTree>
    <p:extLst>
      <p:ext uri="{BB962C8B-B14F-4D97-AF65-F5344CB8AC3E}">
        <p14:creationId xmlns="" xmlns:p14="http://schemas.microsoft.com/office/powerpoint/2010/main" val="1724795991"/>
      </p:ext>
    </p:extLst>
  </p:cSld>
  <p:clrMapOvr>
    <a:masterClrMapping/>
  </p:clrMapOvr>
  <p:transition>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5" name="Content Placeholder 4"/>
          <p:cNvSpPr>
            <a:spLocks noGrp="1"/>
          </p:cNvSpPr>
          <p:nvPr>
            <p:ph idx="4294967295"/>
          </p:nvPr>
        </p:nvSpPr>
        <p:spPr>
          <a:xfrm>
            <a:off x="914400" y="1500188"/>
            <a:ext cx="8229600" cy="4340225"/>
          </a:xfrm>
        </p:spPr>
        <p:txBody>
          <a:bodyPr>
            <a:normAutofit/>
          </a:bodyPr>
          <a:lstStyle/>
          <a:p>
            <a:pPr>
              <a:buNone/>
            </a:pPr>
            <a:r>
              <a:rPr lang="en-GB" sz="2600" dirty="0" smtClean="0">
                <a:latin typeface="Garamond" pitchFamily="18" charset="0"/>
              </a:rPr>
              <a:t>Forms are used for a huge number of purposes, from </a:t>
            </a:r>
            <a:r>
              <a:rPr lang="en-GB" sz="2600" dirty="0" smtClean="0">
                <a:latin typeface="Garamond" pitchFamily="18" charset="0"/>
              </a:rPr>
              <a:t>fairly</a:t>
            </a:r>
          </a:p>
          <a:p>
            <a:pPr>
              <a:buNone/>
            </a:pPr>
            <a:r>
              <a:rPr lang="en-GB" sz="2600" dirty="0" smtClean="0">
                <a:latin typeface="Garamond" pitchFamily="18" charset="0"/>
              </a:rPr>
              <a:t>Simple functions </a:t>
            </a:r>
            <a:r>
              <a:rPr lang="en-GB" sz="2600" dirty="0" smtClean="0">
                <a:latin typeface="Garamond" pitchFamily="18" charset="0"/>
              </a:rPr>
              <a:t>such as </a:t>
            </a:r>
            <a:r>
              <a:rPr lang="en-GB" sz="2600" dirty="0" smtClean="0">
                <a:latin typeface="Garamond" pitchFamily="18" charset="0"/>
              </a:rPr>
              <a:t>logging in </a:t>
            </a:r>
            <a:r>
              <a:rPr lang="en-GB" sz="2600" dirty="0" smtClean="0">
                <a:latin typeface="Garamond" pitchFamily="18" charset="0"/>
              </a:rPr>
              <a:t>to a web </a:t>
            </a:r>
            <a:r>
              <a:rPr lang="en-GB" sz="2600" dirty="0" smtClean="0">
                <a:latin typeface="Garamond" pitchFamily="18" charset="0"/>
              </a:rPr>
              <a:t>application,</a:t>
            </a:r>
          </a:p>
          <a:p>
            <a:pPr>
              <a:buNone/>
            </a:pPr>
            <a:r>
              <a:rPr lang="en-GB" sz="2600" dirty="0" smtClean="0">
                <a:latin typeface="Garamond" pitchFamily="18" charset="0"/>
              </a:rPr>
              <a:t>leaving </a:t>
            </a:r>
            <a:r>
              <a:rPr lang="en-GB" sz="2600" dirty="0" smtClean="0">
                <a:latin typeface="Garamond" pitchFamily="18" charset="0"/>
              </a:rPr>
              <a:t>comments, and </a:t>
            </a:r>
            <a:r>
              <a:rPr lang="en-GB" sz="2600" dirty="0" smtClean="0">
                <a:latin typeface="Garamond" pitchFamily="18" charset="0"/>
              </a:rPr>
              <a:t>providing</a:t>
            </a:r>
          </a:p>
          <a:p>
            <a:pPr>
              <a:buNone/>
            </a:pPr>
            <a:r>
              <a:rPr lang="en-GB" sz="2600" dirty="0" smtClean="0">
                <a:latin typeface="Garamond" pitchFamily="18" charset="0"/>
              </a:rPr>
              <a:t>Contact</a:t>
            </a:r>
            <a:r>
              <a:rPr lang="en-GB" sz="2600" dirty="0" smtClean="0">
                <a:latin typeface="Garamond" pitchFamily="18" charset="0"/>
              </a:rPr>
              <a:t> </a:t>
            </a:r>
            <a:r>
              <a:rPr lang="en-GB" sz="2600" dirty="0" smtClean="0">
                <a:latin typeface="Garamond" pitchFamily="18" charset="0"/>
              </a:rPr>
              <a:t>info</a:t>
            </a:r>
            <a:r>
              <a:rPr lang="en-GB" sz="2600" dirty="0" smtClean="0">
                <a:latin typeface="Garamond" pitchFamily="18" charset="0"/>
              </a:rPr>
              <a:t>, right up to </a:t>
            </a:r>
            <a:r>
              <a:rPr lang="en-GB" sz="2600" dirty="0" smtClean="0">
                <a:latin typeface="Garamond" pitchFamily="18" charset="0"/>
              </a:rPr>
              <a:t>enabling article </a:t>
            </a:r>
            <a:r>
              <a:rPr lang="en-GB" sz="2600" dirty="0" smtClean="0">
                <a:latin typeface="Garamond" pitchFamily="18" charset="0"/>
              </a:rPr>
              <a:t>entry, serving </a:t>
            </a:r>
            <a:r>
              <a:rPr lang="en-GB" sz="2600" dirty="0" smtClean="0">
                <a:latin typeface="Garamond" pitchFamily="18" charset="0"/>
              </a:rPr>
              <a:t>as</a:t>
            </a:r>
          </a:p>
          <a:p>
            <a:pPr>
              <a:buNone/>
            </a:pPr>
            <a:r>
              <a:rPr lang="en-GB" sz="2600" dirty="0" smtClean="0">
                <a:latin typeface="Garamond" pitchFamily="18" charset="0"/>
              </a:rPr>
              <a:t>questionnaires</a:t>
            </a:r>
            <a:r>
              <a:rPr lang="en-GB" sz="2600" dirty="0" smtClean="0">
                <a:latin typeface="Garamond" pitchFamily="18" charset="0"/>
              </a:rPr>
              <a:t>, and allowing </a:t>
            </a:r>
            <a:r>
              <a:rPr lang="en-GB" sz="2600" dirty="0" smtClean="0">
                <a:latin typeface="Garamond" pitchFamily="18" charset="0"/>
              </a:rPr>
              <a:t>résumé uploads</a:t>
            </a:r>
            <a:r>
              <a:rPr lang="en-GB" sz="2600" dirty="0" smtClean="0">
                <a:latin typeface="Garamond" pitchFamily="18" charset="0"/>
              </a:rPr>
              <a:t>, and can exist </a:t>
            </a:r>
            <a:r>
              <a:rPr lang="en-GB" sz="2600" dirty="0" smtClean="0">
                <a:latin typeface="Garamond" pitchFamily="18" charset="0"/>
              </a:rPr>
              <a:t>on</a:t>
            </a:r>
          </a:p>
          <a:p>
            <a:pPr>
              <a:buNone/>
            </a:pPr>
            <a:r>
              <a:rPr lang="en-GB" sz="2600" dirty="0" err="1" smtClean="0">
                <a:latin typeface="Garamond" pitchFamily="18" charset="0"/>
              </a:rPr>
              <a:t>onepage</a:t>
            </a:r>
            <a:r>
              <a:rPr lang="en-GB" sz="2600" dirty="0" smtClean="0">
                <a:latin typeface="Garamond" pitchFamily="18" charset="0"/>
              </a:rPr>
              <a:t> </a:t>
            </a:r>
            <a:r>
              <a:rPr lang="en-GB" sz="2600" dirty="0" smtClean="0">
                <a:latin typeface="Garamond" pitchFamily="18" charset="0"/>
              </a:rPr>
              <a:t>or be spread across several.</a:t>
            </a:r>
          </a:p>
          <a:p>
            <a:pPr>
              <a:buNone/>
            </a:pPr>
            <a:endParaRPr lang="en-GB" sz="2600" dirty="0">
              <a:latin typeface="Garamond" pitchFamily="18" charset="0"/>
            </a:endParaRP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5" name="Content Placeholder 4"/>
          <p:cNvSpPr>
            <a:spLocks noGrp="1"/>
          </p:cNvSpPr>
          <p:nvPr>
            <p:ph idx="4294967295"/>
          </p:nvPr>
        </p:nvSpPr>
        <p:spPr>
          <a:xfrm>
            <a:off x="914400" y="1500188"/>
            <a:ext cx="8229600" cy="4340225"/>
          </a:xfrm>
        </p:spPr>
        <p:txBody>
          <a:bodyPr>
            <a:normAutofit/>
          </a:bodyPr>
          <a:lstStyle/>
          <a:p>
            <a:pPr>
              <a:buNone/>
            </a:pPr>
            <a:endParaRPr lang="en-GB" sz="2600" dirty="0" smtClean="0">
              <a:latin typeface="Garamond" pitchFamily="18" charset="0"/>
            </a:endParaRPr>
          </a:p>
          <a:p>
            <a:pPr>
              <a:buNone/>
            </a:pPr>
            <a:r>
              <a:rPr lang="en-GB" sz="2600" dirty="0" smtClean="0">
                <a:latin typeface="Garamond" pitchFamily="18" charset="0"/>
              </a:rPr>
              <a:t>Forms </a:t>
            </a:r>
            <a:r>
              <a:rPr lang="en-GB" sz="2600" dirty="0" smtClean="0">
                <a:latin typeface="Garamond" pitchFamily="18" charset="0"/>
              </a:rPr>
              <a:t>are used for a huge number of purposes, from </a:t>
            </a:r>
            <a:r>
              <a:rPr lang="en-GB" sz="2600" dirty="0" smtClean="0">
                <a:latin typeface="Garamond" pitchFamily="18" charset="0"/>
              </a:rPr>
              <a:t>fairly</a:t>
            </a:r>
          </a:p>
          <a:p>
            <a:pPr>
              <a:buNone/>
            </a:pPr>
            <a:r>
              <a:rPr lang="en-GB" sz="2600" dirty="0" smtClean="0">
                <a:latin typeface="Garamond" pitchFamily="18" charset="0"/>
              </a:rPr>
              <a:t>Simple functions </a:t>
            </a:r>
            <a:r>
              <a:rPr lang="en-GB" sz="2600" dirty="0" smtClean="0">
                <a:latin typeface="Garamond" pitchFamily="18" charset="0"/>
              </a:rPr>
              <a:t>such as </a:t>
            </a:r>
            <a:r>
              <a:rPr lang="en-GB" sz="2600" dirty="0" smtClean="0">
                <a:latin typeface="Garamond" pitchFamily="18" charset="0"/>
              </a:rPr>
              <a:t>logging in </a:t>
            </a:r>
            <a:r>
              <a:rPr lang="en-GB" sz="2600" dirty="0" smtClean="0">
                <a:latin typeface="Garamond" pitchFamily="18" charset="0"/>
              </a:rPr>
              <a:t>to a web </a:t>
            </a:r>
            <a:r>
              <a:rPr lang="en-GB" sz="2600" dirty="0" smtClean="0">
                <a:latin typeface="Garamond" pitchFamily="18" charset="0"/>
              </a:rPr>
              <a:t>application,</a:t>
            </a:r>
          </a:p>
          <a:p>
            <a:pPr>
              <a:buNone/>
            </a:pPr>
            <a:r>
              <a:rPr lang="en-GB" sz="2600" dirty="0" smtClean="0">
                <a:latin typeface="Garamond" pitchFamily="18" charset="0"/>
              </a:rPr>
              <a:t>leaving </a:t>
            </a:r>
            <a:r>
              <a:rPr lang="en-GB" sz="2600" dirty="0" smtClean="0">
                <a:latin typeface="Garamond" pitchFamily="18" charset="0"/>
              </a:rPr>
              <a:t>comments, and </a:t>
            </a:r>
            <a:r>
              <a:rPr lang="en-GB" sz="2600" dirty="0" smtClean="0">
                <a:latin typeface="Garamond" pitchFamily="18" charset="0"/>
              </a:rPr>
              <a:t>providing</a:t>
            </a:r>
          </a:p>
          <a:p>
            <a:pPr>
              <a:buNone/>
            </a:pPr>
            <a:r>
              <a:rPr lang="en-GB" sz="2600" dirty="0" smtClean="0">
                <a:latin typeface="Garamond" pitchFamily="18" charset="0"/>
              </a:rPr>
              <a:t>Contact</a:t>
            </a:r>
            <a:r>
              <a:rPr lang="en-GB" sz="2600" dirty="0" smtClean="0">
                <a:latin typeface="Garamond" pitchFamily="18" charset="0"/>
              </a:rPr>
              <a:t> </a:t>
            </a:r>
            <a:r>
              <a:rPr lang="en-GB" sz="2600" dirty="0" smtClean="0">
                <a:latin typeface="Garamond" pitchFamily="18" charset="0"/>
              </a:rPr>
              <a:t>info</a:t>
            </a:r>
            <a:r>
              <a:rPr lang="en-GB" sz="2600" dirty="0" smtClean="0">
                <a:latin typeface="Garamond" pitchFamily="18" charset="0"/>
              </a:rPr>
              <a:t>, right up to </a:t>
            </a:r>
            <a:r>
              <a:rPr lang="en-GB" sz="2600" dirty="0" smtClean="0">
                <a:latin typeface="Garamond" pitchFamily="18" charset="0"/>
              </a:rPr>
              <a:t>enabling article </a:t>
            </a:r>
            <a:r>
              <a:rPr lang="en-GB" sz="2600" dirty="0" smtClean="0">
                <a:latin typeface="Garamond" pitchFamily="18" charset="0"/>
              </a:rPr>
              <a:t>entry, serving </a:t>
            </a:r>
            <a:r>
              <a:rPr lang="en-GB" sz="2600" dirty="0" smtClean="0">
                <a:latin typeface="Garamond" pitchFamily="18" charset="0"/>
              </a:rPr>
              <a:t>as</a:t>
            </a:r>
          </a:p>
          <a:p>
            <a:pPr>
              <a:buNone/>
            </a:pPr>
            <a:r>
              <a:rPr lang="en-GB" sz="2600" dirty="0" smtClean="0">
                <a:latin typeface="Garamond" pitchFamily="18" charset="0"/>
              </a:rPr>
              <a:t>questionnaires</a:t>
            </a:r>
            <a:r>
              <a:rPr lang="en-GB" sz="2600" dirty="0" smtClean="0">
                <a:latin typeface="Garamond" pitchFamily="18" charset="0"/>
              </a:rPr>
              <a:t>, and allowing </a:t>
            </a:r>
            <a:r>
              <a:rPr lang="en-GB" sz="2600" dirty="0" smtClean="0">
                <a:latin typeface="Garamond" pitchFamily="18" charset="0"/>
              </a:rPr>
              <a:t>résumé uploads</a:t>
            </a:r>
            <a:r>
              <a:rPr lang="en-GB" sz="2600" dirty="0" smtClean="0">
                <a:latin typeface="Garamond" pitchFamily="18" charset="0"/>
              </a:rPr>
              <a:t>, and can exist </a:t>
            </a:r>
            <a:r>
              <a:rPr lang="en-GB" sz="2600" dirty="0" smtClean="0">
                <a:latin typeface="Garamond" pitchFamily="18" charset="0"/>
              </a:rPr>
              <a:t>on</a:t>
            </a:r>
          </a:p>
          <a:p>
            <a:pPr>
              <a:buNone/>
            </a:pPr>
            <a:r>
              <a:rPr lang="en-GB" sz="2600" dirty="0" err="1" smtClean="0">
                <a:latin typeface="Garamond" pitchFamily="18" charset="0"/>
              </a:rPr>
              <a:t>onepage</a:t>
            </a:r>
            <a:r>
              <a:rPr lang="en-GB" sz="2600" dirty="0" smtClean="0">
                <a:latin typeface="Garamond" pitchFamily="18" charset="0"/>
              </a:rPr>
              <a:t> </a:t>
            </a:r>
            <a:r>
              <a:rPr lang="en-GB" sz="2600" dirty="0" smtClean="0">
                <a:latin typeface="Garamond" pitchFamily="18" charset="0"/>
              </a:rPr>
              <a:t>or be spread across several.</a:t>
            </a:r>
          </a:p>
          <a:p>
            <a:pPr>
              <a:buNone/>
            </a:pPr>
            <a:endParaRPr lang="en-GB" sz="2600" dirty="0">
              <a:latin typeface="Garamond" pitchFamily="18" charset="0"/>
            </a:endParaRPr>
          </a:p>
        </p:txBody>
      </p:sp>
    </p:spTree>
    <p:extLst>
      <p:ext uri="{BB962C8B-B14F-4D97-AF65-F5344CB8AC3E}">
        <p14:creationId xmlns="" xmlns:p14="http://schemas.microsoft.com/office/powerpoint/2010/main" val="584756125"/>
      </p:ext>
    </p:extLst>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p:nvPr>
        </p:nvSpPr>
        <p:spPr>
          <a:xfrm>
            <a:off x="500034" y="1285860"/>
            <a:ext cx="8229600" cy="714380"/>
          </a:xfrm>
        </p:spPr>
        <p:txBody>
          <a:bodyPr>
            <a:normAutofit fontScale="90000"/>
          </a:bodyPr>
          <a:lstStyle/>
          <a:p>
            <a:r>
              <a:rPr lang="en-US" b="1" dirty="0" smtClean="0">
                <a:solidFill>
                  <a:prstClr val="black"/>
                </a:solidFill>
                <a:latin typeface="Garamond" pitchFamily="18" charset="0"/>
                <a:ea typeface="+mn-ea"/>
                <a:cs typeface="+mn-cs"/>
              </a:rPr>
              <a:t/>
            </a:r>
            <a:br>
              <a:rPr lang="en-US" b="1" dirty="0" smtClean="0">
                <a:solidFill>
                  <a:prstClr val="black"/>
                </a:solidFill>
                <a:latin typeface="Garamond" pitchFamily="18" charset="0"/>
                <a:ea typeface="+mn-ea"/>
                <a:cs typeface="+mn-cs"/>
              </a:rPr>
            </a:br>
            <a:r>
              <a:rPr lang="en-GB" b="1" dirty="0" smtClean="0"/>
              <a:t>CSS Syntax</a:t>
            </a:r>
            <a:br>
              <a:rPr lang="en-GB" b="1" dirty="0" smtClean="0"/>
            </a:br>
            <a:r>
              <a:rPr lang="en-GB" dirty="0" smtClean="0"/>
              <a:t/>
            </a:r>
            <a:br>
              <a:rPr lang="en-GB" dirty="0" smtClean="0"/>
            </a:br>
            <a:endParaRPr lang="en-US" b="1" dirty="0">
              <a:solidFill>
                <a:srgbClr val="FF0000"/>
              </a:solidFill>
              <a:latin typeface="Garamond" pitchFamily="18" charset="0"/>
            </a:endParaRPr>
          </a:p>
        </p:txBody>
      </p:sp>
      <p:sp>
        <p:nvSpPr>
          <p:cNvPr id="10" name="Content Placeholder 9"/>
          <p:cNvSpPr>
            <a:spLocks noGrp="1"/>
          </p:cNvSpPr>
          <p:nvPr>
            <p:ph idx="1"/>
          </p:nvPr>
        </p:nvSpPr>
        <p:spPr>
          <a:xfrm>
            <a:off x="457200" y="1714488"/>
            <a:ext cx="8229600" cy="4411675"/>
          </a:xfrm>
        </p:spPr>
        <p:txBody>
          <a:bodyPr/>
          <a:lstStyle/>
          <a:p>
            <a:r>
              <a:rPr lang="en-GB" dirty="0" smtClean="0">
                <a:latin typeface="Garamond" pitchFamily="18" charset="0"/>
              </a:rPr>
              <a:t>A CSS rule set consists of a selector and a declaration block:</a:t>
            </a:r>
          </a:p>
          <a:p>
            <a:endParaRPr lang="en-GB" dirty="0">
              <a:latin typeface="Garamond" pitchFamily="18" charset="0"/>
            </a:endParaRPr>
          </a:p>
        </p:txBody>
      </p:sp>
      <p:pic>
        <p:nvPicPr>
          <p:cNvPr id="11" name="Picture 10" descr="CSS selector"/>
          <p:cNvPicPr/>
          <p:nvPr/>
        </p:nvPicPr>
        <p:blipFill>
          <a:blip r:embed="rId3"/>
          <a:srcRect/>
          <a:stretch>
            <a:fillRect/>
          </a:stretch>
        </p:blipFill>
        <p:spPr bwMode="auto">
          <a:xfrm>
            <a:off x="785786" y="2862262"/>
            <a:ext cx="7715303" cy="2209812"/>
          </a:xfrm>
          <a:prstGeom prst="rect">
            <a:avLst/>
          </a:prstGeom>
          <a:noFill/>
          <a:ln w="9525">
            <a:noFill/>
            <a:miter lim="800000"/>
            <a:headEnd/>
            <a:tailEnd/>
          </a:ln>
        </p:spPr>
      </p:pic>
    </p:spTree>
    <p:extLst>
      <p:ext uri="{BB962C8B-B14F-4D97-AF65-F5344CB8AC3E}">
        <p14:creationId xmlns="" xmlns:p14="http://schemas.microsoft.com/office/powerpoint/2010/main" val="4066139335"/>
      </p:ext>
    </p:extLst>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idx="4294967295"/>
          </p:nvPr>
        </p:nvSpPr>
        <p:spPr>
          <a:xfrm>
            <a:off x="0" y="274638"/>
            <a:ext cx="8229600" cy="1143000"/>
          </a:xfrm>
        </p:spPr>
        <p:txBody>
          <a:bodyPr>
            <a:noAutofit/>
          </a:bodyPr>
          <a:lstStyle/>
          <a:p>
            <a:pPr lvl="0">
              <a:spcBef>
                <a:spcPts val="0"/>
              </a:spcBef>
            </a:pPr>
            <a:r>
              <a:rPr lang="en-US" sz="2000" b="1" dirty="0" smtClean="0">
                <a:solidFill>
                  <a:prstClr val="black"/>
                </a:solidFill>
                <a:latin typeface="Garamond" pitchFamily="18" charset="0"/>
                <a:ea typeface="+mn-ea"/>
                <a:cs typeface="+mn-cs"/>
              </a:rPr>
              <a:t/>
            </a:r>
            <a:br>
              <a:rPr lang="en-US" sz="2000" b="1" dirty="0" smtClean="0">
                <a:solidFill>
                  <a:prstClr val="black"/>
                </a:solidFill>
                <a:latin typeface="Garamond" pitchFamily="18" charset="0"/>
                <a:ea typeface="+mn-ea"/>
                <a:cs typeface="+mn-cs"/>
              </a:rPr>
            </a:br>
            <a:endParaRPr lang="en-US" sz="2000" b="1" dirty="0">
              <a:solidFill>
                <a:srgbClr val="FF0000"/>
              </a:solidFill>
              <a:latin typeface="Garamond" pitchFamily="18" charset="0"/>
            </a:endParaRPr>
          </a:p>
        </p:txBody>
      </p:sp>
      <p:sp>
        <p:nvSpPr>
          <p:cNvPr id="4" name="Subtitle 3"/>
          <p:cNvSpPr>
            <a:spLocks noGrp="1"/>
          </p:cNvSpPr>
          <p:nvPr>
            <p:ph idx="4294967295"/>
          </p:nvPr>
        </p:nvSpPr>
        <p:spPr>
          <a:xfrm>
            <a:off x="500034" y="1214422"/>
            <a:ext cx="8229600" cy="4525963"/>
          </a:xfrm>
        </p:spPr>
        <p:txBody>
          <a:bodyPr>
            <a:normAutofit/>
          </a:bodyPr>
          <a:lstStyle/>
          <a:p>
            <a:pPr algn="l"/>
            <a:endParaRPr lang="en-US" sz="3600" b="1" dirty="0" smtClean="0">
              <a:latin typeface="Garamond" pitchFamily="18" charset="0"/>
            </a:endParaRPr>
          </a:p>
          <a:p>
            <a:pPr algn="l"/>
            <a:endParaRPr lang="en-US" sz="3600" b="1" dirty="0">
              <a:latin typeface="Garamond" pitchFamily="18" charset="0"/>
            </a:endParaRPr>
          </a:p>
        </p:txBody>
      </p:sp>
      <p:sp>
        <p:nvSpPr>
          <p:cNvPr id="5121" name="Rectangle 1"/>
          <p:cNvSpPr>
            <a:spLocks noChangeArrowheads="1"/>
          </p:cNvSpPr>
          <p:nvPr/>
        </p:nvSpPr>
        <p:spPr bwMode="auto">
          <a:xfrm>
            <a:off x="357158" y="1285860"/>
            <a:ext cx="8786842"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GB" sz="2800" dirty="0" smtClean="0">
              <a:latin typeface="Garamond"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rPr>
              <a:t>The selector points to the HTML element you want to style.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rPr>
              <a:t>The declaration block contains one or more declarations separated by semicolons.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rPr>
              <a:t>Each declaration includes a property name and a value, separated by a colon.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4066139335"/>
      </p:ext>
    </p:extLst>
  </p:cSld>
  <p:clrMapOvr>
    <a:masterClrMapping/>
  </p:clrMapOvr>
  <p:transition>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0"/>
            <a:ext cx="9144000" cy="6823364"/>
          </a:xfrm>
          <a:prstGeom prst="rect">
            <a:avLst/>
          </a:prstGeom>
          <a:noFill/>
        </p:spPr>
      </p:pic>
      <p:sp>
        <p:nvSpPr>
          <p:cNvPr id="3" name="Title 2"/>
          <p:cNvSpPr>
            <a:spLocks noGrp="1"/>
          </p:cNvSpPr>
          <p:nvPr>
            <p:ph type="title"/>
          </p:nvPr>
        </p:nvSpPr>
        <p:spPr>
          <a:xfrm>
            <a:off x="357158" y="1285860"/>
            <a:ext cx="8229600" cy="1143000"/>
          </a:xfrm>
        </p:spPr>
        <p:txBody>
          <a:bodyPr>
            <a:noAutofit/>
          </a:bodyPr>
          <a:lstStyle/>
          <a:p>
            <a:pPr lvl="0">
              <a:spcBef>
                <a:spcPts val="0"/>
              </a:spcBef>
            </a:pPr>
            <a:r>
              <a:rPr lang="en-US" sz="2000" b="1" dirty="0" smtClean="0">
                <a:solidFill>
                  <a:prstClr val="black"/>
                </a:solidFill>
                <a:latin typeface="Garamond" pitchFamily="18" charset="0"/>
                <a:ea typeface="+mn-ea"/>
                <a:cs typeface="+mn-cs"/>
              </a:rPr>
              <a:t>CLASS SELECTORS</a:t>
            </a:r>
            <a:br>
              <a:rPr lang="en-US" sz="2000" b="1" dirty="0" smtClean="0">
                <a:solidFill>
                  <a:prstClr val="black"/>
                </a:solidFill>
                <a:latin typeface="Garamond" pitchFamily="18" charset="0"/>
                <a:ea typeface="+mn-ea"/>
                <a:cs typeface="+mn-cs"/>
              </a:rPr>
            </a:br>
            <a:endParaRPr lang="en-US" sz="2000" b="1" dirty="0">
              <a:solidFill>
                <a:srgbClr val="FF0000"/>
              </a:solidFill>
              <a:latin typeface="Garamond" pitchFamily="18" charset="0"/>
            </a:endParaRPr>
          </a:p>
        </p:txBody>
      </p:sp>
      <p:sp>
        <p:nvSpPr>
          <p:cNvPr id="4" name="Subtitle 3"/>
          <p:cNvSpPr>
            <a:spLocks noGrp="1"/>
          </p:cNvSpPr>
          <p:nvPr>
            <p:ph idx="1"/>
          </p:nvPr>
        </p:nvSpPr>
        <p:spPr/>
        <p:txBody>
          <a:bodyPr>
            <a:normAutofit/>
          </a:bodyPr>
          <a:lstStyle/>
          <a:p>
            <a:pPr algn="l"/>
            <a:endParaRPr lang="en-US" sz="3600" b="1" dirty="0" smtClean="0">
              <a:latin typeface="Garamond" pitchFamily="18" charset="0"/>
            </a:endParaRPr>
          </a:p>
          <a:p>
            <a:pPr algn="l"/>
            <a:endParaRPr lang="en-US" sz="3600" b="1" dirty="0">
              <a:latin typeface="Garamond" pitchFamily="18" charset="0"/>
            </a:endParaRPr>
          </a:p>
        </p:txBody>
      </p:sp>
      <p:sp>
        <p:nvSpPr>
          <p:cNvPr id="5121" name="Rectangle 1"/>
          <p:cNvSpPr>
            <a:spLocks noChangeArrowheads="1"/>
          </p:cNvSpPr>
          <p:nvPr/>
        </p:nvSpPr>
        <p:spPr bwMode="auto">
          <a:xfrm>
            <a:off x="357158" y="1928802"/>
            <a:ext cx="8786842"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GB" sz="2800" dirty="0" smtClean="0">
              <a:latin typeface="Garamond" pitchFamily="18" charset="0"/>
              <a:ea typeface="Times New Roman" pitchFamily="18" charset="0"/>
              <a:cs typeface="Arial" pitchFamily="34" charset="0"/>
            </a:endParaRPr>
          </a:p>
        </p:txBody>
      </p:sp>
      <p:pic>
        <p:nvPicPr>
          <p:cNvPr id="6" name="Picture 5"/>
          <p:cNvPicPr/>
          <p:nvPr/>
        </p:nvPicPr>
        <p:blipFill>
          <a:blip r:embed="rId3"/>
          <a:srcRect l="14612" t="31189" r="23612" b="33441"/>
          <a:stretch>
            <a:fillRect/>
          </a:stretch>
        </p:blipFill>
        <p:spPr bwMode="auto">
          <a:xfrm>
            <a:off x="1214414" y="2000240"/>
            <a:ext cx="7358114" cy="2714644"/>
          </a:xfrm>
          <a:prstGeom prst="rect">
            <a:avLst/>
          </a:prstGeom>
          <a:noFill/>
          <a:ln w="9525">
            <a:noFill/>
            <a:miter lim="800000"/>
            <a:headEnd/>
            <a:tailEnd/>
          </a:ln>
        </p:spPr>
      </p:pic>
      <p:sp>
        <p:nvSpPr>
          <p:cNvPr id="7" name="TextBox 6"/>
          <p:cNvSpPr txBox="1"/>
          <p:nvPr/>
        </p:nvSpPr>
        <p:spPr>
          <a:xfrm>
            <a:off x="714316" y="4929198"/>
            <a:ext cx="8429684" cy="954107"/>
          </a:xfrm>
          <a:prstGeom prst="rect">
            <a:avLst/>
          </a:prstGeom>
          <a:noFill/>
        </p:spPr>
        <p:txBody>
          <a:bodyPr wrap="square" rtlCol="0">
            <a:spAutoFit/>
          </a:bodyPr>
          <a:lstStyle/>
          <a:p>
            <a:r>
              <a:rPr lang="en-GB" sz="2800" dirty="0" smtClean="0">
                <a:latin typeface="Garamond" pitchFamily="18" charset="0"/>
              </a:rPr>
              <a:t>Attribute  selector based on class applied to HTML elements</a:t>
            </a:r>
            <a:endParaRPr lang="en-GB" sz="2800" dirty="0">
              <a:latin typeface="Garamond" pitchFamily="18" charset="0"/>
            </a:endParaRPr>
          </a:p>
        </p:txBody>
      </p:sp>
    </p:spTree>
    <p:extLst>
      <p:ext uri="{BB962C8B-B14F-4D97-AF65-F5344CB8AC3E}">
        <p14:creationId xmlns="" xmlns:p14="http://schemas.microsoft.com/office/powerpoint/2010/main" val="4066139335"/>
      </p:ext>
    </p:extLst>
  </p:cSld>
  <p:clrMapOvr>
    <a:masterClrMapping/>
  </p:clrMapOvr>
  <p:transition>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285720" y="928670"/>
            <a:ext cx="8229600" cy="1143000"/>
          </a:xfrm>
        </p:spPr>
        <p:txBody>
          <a:bodyPr>
            <a:noAutofit/>
          </a:bodyPr>
          <a:lstStyle/>
          <a:p>
            <a:pPr lvl="0">
              <a:spcBef>
                <a:spcPts val="0"/>
              </a:spcBef>
            </a:pPr>
            <a:r>
              <a:rPr lang="en-US" sz="2800" b="1" dirty="0" smtClean="0">
                <a:solidFill>
                  <a:prstClr val="black"/>
                </a:solidFill>
                <a:latin typeface="Garamond" pitchFamily="18" charset="0"/>
                <a:ea typeface="+mn-ea"/>
                <a:cs typeface="+mn-cs"/>
              </a:rPr>
              <a:t>ID  selectors</a:t>
            </a:r>
            <a:br>
              <a:rPr lang="en-US" sz="2800" b="1" dirty="0" smtClean="0">
                <a:solidFill>
                  <a:prstClr val="black"/>
                </a:solidFill>
                <a:latin typeface="Garamond" pitchFamily="18" charset="0"/>
                <a:ea typeface="+mn-ea"/>
                <a:cs typeface="+mn-cs"/>
              </a:rPr>
            </a:br>
            <a:endParaRPr lang="en-US" sz="2800" b="1" dirty="0">
              <a:solidFill>
                <a:srgbClr val="FF0000"/>
              </a:solidFill>
              <a:latin typeface="Garamond" pitchFamily="18" charset="0"/>
            </a:endParaRPr>
          </a:p>
        </p:txBody>
      </p:sp>
      <p:sp>
        <p:nvSpPr>
          <p:cNvPr id="4" name="Subtitle 3"/>
          <p:cNvSpPr>
            <a:spLocks noGrp="1"/>
          </p:cNvSpPr>
          <p:nvPr>
            <p:ph idx="1"/>
          </p:nvPr>
        </p:nvSpPr>
        <p:spPr/>
        <p:txBody>
          <a:bodyPr>
            <a:normAutofit/>
          </a:bodyPr>
          <a:lstStyle/>
          <a:p>
            <a:pPr algn="l"/>
            <a:endParaRPr lang="en-US" sz="3600" b="1" dirty="0" smtClean="0">
              <a:latin typeface="Garamond" pitchFamily="18" charset="0"/>
            </a:endParaRPr>
          </a:p>
          <a:p>
            <a:pPr algn="l"/>
            <a:endParaRPr lang="en-US" sz="3600" b="1" dirty="0">
              <a:latin typeface="Garamond" pitchFamily="18" charset="0"/>
            </a:endParaRPr>
          </a:p>
        </p:txBody>
      </p:sp>
      <p:sp>
        <p:nvSpPr>
          <p:cNvPr id="5121" name="Rectangle 1"/>
          <p:cNvSpPr>
            <a:spLocks noChangeArrowheads="1"/>
          </p:cNvSpPr>
          <p:nvPr/>
        </p:nvSpPr>
        <p:spPr bwMode="auto">
          <a:xfrm>
            <a:off x="357158" y="1785926"/>
            <a:ext cx="8215370"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GB" sz="2800" dirty="0" smtClean="0">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 name="Picture 5"/>
          <p:cNvPicPr/>
          <p:nvPr/>
        </p:nvPicPr>
        <p:blipFill>
          <a:blip r:embed="rId3"/>
          <a:srcRect l="15529" t="32154" r="25427" b="31833"/>
          <a:stretch>
            <a:fillRect/>
          </a:stretch>
        </p:blipFill>
        <p:spPr bwMode="auto">
          <a:xfrm>
            <a:off x="1500166" y="1857364"/>
            <a:ext cx="6929486" cy="2571768"/>
          </a:xfrm>
          <a:prstGeom prst="rect">
            <a:avLst/>
          </a:prstGeom>
          <a:noFill/>
          <a:ln w="9525">
            <a:noFill/>
            <a:miter lim="800000"/>
            <a:headEnd/>
            <a:tailEnd/>
          </a:ln>
        </p:spPr>
      </p:pic>
      <p:sp>
        <p:nvSpPr>
          <p:cNvPr id="7" name="TextBox 6"/>
          <p:cNvSpPr txBox="1"/>
          <p:nvPr/>
        </p:nvSpPr>
        <p:spPr>
          <a:xfrm>
            <a:off x="1000100" y="4500570"/>
            <a:ext cx="7643866" cy="1323439"/>
          </a:xfrm>
          <a:prstGeom prst="rect">
            <a:avLst/>
          </a:prstGeom>
          <a:noFill/>
        </p:spPr>
        <p:txBody>
          <a:bodyPr wrap="square" rtlCol="0">
            <a:spAutoFit/>
          </a:bodyPr>
          <a:lstStyle/>
          <a:p>
            <a:r>
              <a:rPr lang="en-GB" sz="2000" dirty="0" smtClean="0">
                <a:latin typeface="Garamond" pitchFamily="18" charset="0"/>
              </a:rPr>
              <a:t>ID selectors are similar to class selectors in that they represent an HTML attribute.</a:t>
            </a:r>
          </a:p>
          <a:p>
            <a:r>
              <a:rPr lang="en-GB" sz="2000" dirty="0" smtClean="0">
                <a:latin typeface="Garamond" pitchFamily="18" charset="0"/>
              </a:rPr>
              <a:t>IDs must be unique to the page meaning that if you assign an ID to a page element no other element on that page may have that specific ID.</a:t>
            </a:r>
            <a:endParaRPr lang="en-GB" sz="2000" dirty="0">
              <a:latin typeface="Garamond" pitchFamily="18" charset="0"/>
            </a:endParaRPr>
          </a:p>
        </p:txBody>
      </p:sp>
    </p:spTree>
    <p:extLst>
      <p:ext uri="{BB962C8B-B14F-4D97-AF65-F5344CB8AC3E}">
        <p14:creationId xmlns="" xmlns:p14="http://schemas.microsoft.com/office/powerpoint/2010/main" val="4066139335"/>
      </p:ext>
    </p:extLst>
  </p:cSld>
  <p:clrMapOvr>
    <a:masterClrMapping/>
  </p:clrMapOvr>
  <p:transition>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Desktop\powerpoint test.jpg"/>
          <p:cNvPicPr>
            <a:picLocks noChangeAspect="1" noChangeArrowheads="1"/>
          </p:cNvPicPr>
          <p:nvPr/>
        </p:nvPicPr>
        <p:blipFill>
          <a:blip r:embed="rId2"/>
          <a:srcRect/>
          <a:stretch>
            <a:fillRect/>
          </a:stretch>
        </p:blipFill>
        <p:spPr bwMode="auto">
          <a:xfrm>
            <a:off x="0" y="34636"/>
            <a:ext cx="9144000" cy="6823364"/>
          </a:xfrm>
          <a:prstGeom prst="rect">
            <a:avLst/>
          </a:prstGeom>
          <a:noFill/>
        </p:spPr>
      </p:pic>
      <p:sp>
        <p:nvSpPr>
          <p:cNvPr id="3" name="Title 2"/>
          <p:cNvSpPr>
            <a:spLocks noGrp="1"/>
          </p:cNvSpPr>
          <p:nvPr>
            <p:ph type="title"/>
          </p:nvPr>
        </p:nvSpPr>
        <p:spPr>
          <a:xfrm>
            <a:off x="500034" y="928670"/>
            <a:ext cx="8229600" cy="1143000"/>
          </a:xfrm>
        </p:spPr>
        <p:txBody>
          <a:bodyPr>
            <a:noAutofit/>
          </a:bodyPr>
          <a:lstStyle/>
          <a:p>
            <a:pPr lvl="0">
              <a:spcBef>
                <a:spcPts val="0"/>
              </a:spcBef>
            </a:pPr>
            <a:r>
              <a:rPr lang="en-US" sz="2800" b="1" dirty="0" smtClean="0">
                <a:solidFill>
                  <a:prstClr val="black"/>
                </a:solidFill>
                <a:latin typeface="Garamond" pitchFamily="18" charset="0"/>
                <a:ea typeface="+mn-ea"/>
                <a:cs typeface="+mn-cs"/>
              </a:rPr>
              <a:t>CSS Authoring</a:t>
            </a:r>
            <a:br>
              <a:rPr lang="en-US" sz="2800" b="1" dirty="0" smtClean="0">
                <a:solidFill>
                  <a:prstClr val="black"/>
                </a:solidFill>
                <a:latin typeface="Garamond" pitchFamily="18" charset="0"/>
                <a:ea typeface="+mn-ea"/>
                <a:cs typeface="+mn-cs"/>
              </a:rPr>
            </a:br>
            <a:endParaRPr lang="en-US" sz="2800" b="1" dirty="0">
              <a:solidFill>
                <a:srgbClr val="FF0000"/>
              </a:solidFill>
              <a:latin typeface="Garamond" pitchFamily="18" charset="0"/>
            </a:endParaRPr>
          </a:p>
        </p:txBody>
      </p:sp>
      <p:sp>
        <p:nvSpPr>
          <p:cNvPr id="4" name="Subtitle 3"/>
          <p:cNvSpPr>
            <a:spLocks noGrp="1"/>
          </p:cNvSpPr>
          <p:nvPr>
            <p:ph idx="1"/>
          </p:nvPr>
        </p:nvSpPr>
        <p:spPr/>
        <p:txBody>
          <a:bodyPr>
            <a:normAutofit/>
          </a:bodyPr>
          <a:lstStyle/>
          <a:p>
            <a:pPr algn="l"/>
            <a:endParaRPr lang="en-US" sz="3600" b="1" dirty="0" smtClean="0">
              <a:latin typeface="Garamond" pitchFamily="18" charset="0"/>
            </a:endParaRPr>
          </a:p>
          <a:p>
            <a:pPr algn="l"/>
            <a:endParaRPr lang="en-US" sz="3600" b="1" dirty="0">
              <a:latin typeface="Garamond" pitchFamily="18" charset="0"/>
            </a:endParaRPr>
          </a:p>
        </p:txBody>
      </p:sp>
      <p:sp>
        <p:nvSpPr>
          <p:cNvPr id="5121" name="Rectangle 1"/>
          <p:cNvSpPr>
            <a:spLocks noChangeArrowheads="1"/>
          </p:cNvSpPr>
          <p:nvPr/>
        </p:nvSpPr>
        <p:spPr bwMode="auto">
          <a:xfrm>
            <a:off x="357158" y="1785926"/>
            <a:ext cx="8215370"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GB" sz="2800" dirty="0" smtClean="0">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Garamond" pitchFamily="18"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p:nvPr/>
        </p:nvPicPr>
        <p:blipFill>
          <a:blip r:embed="rId3"/>
          <a:srcRect l="15168" t="23473" r="22778" b="38906"/>
          <a:stretch>
            <a:fillRect/>
          </a:stretch>
        </p:blipFill>
        <p:spPr bwMode="auto">
          <a:xfrm>
            <a:off x="642910" y="2000240"/>
            <a:ext cx="7572428" cy="2914667"/>
          </a:xfrm>
          <a:prstGeom prst="rect">
            <a:avLst/>
          </a:prstGeom>
          <a:noFill/>
          <a:ln w="9525">
            <a:noFill/>
            <a:miter lim="800000"/>
            <a:headEnd/>
            <a:tailEnd/>
          </a:ln>
        </p:spPr>
      </p:pic>
      <p:sp>
        <p:nvSpPr>
          <p:cNvPr id="10" name="TextBox 9"/>
          <p:cNvSpPr txBox="1"/>
          <p:nvPr/>
        </p:nvSpPr>
        <p:spPr>
          <a:xfrm>
            <a:off x="1214414" y="5214950"/>
            <a:ext cx="7500990" cy="523220"/>
          </a:xfrm>
          <a:prstGeom prst="rect">
            <a:avLst/>
          </a:prstGeom>
          <a:noFill/>
        </p:spPr>
        <p:txBody>
          <a:bodyPr wrap="square" rtlCol="0">
            <a:spAutoFit/>
          </a:bodyPr>
          <a:lstStyle/>
          <a:p>
            <a:r>
              <a:rPr lang="en-GB" sz="2800" dirty="0" smtClean="0">
                <a:latin typeface="Garamond" pitchFamily="18" charset="0"/>
              </a:rPr>
              <a:t>This is usually referred to us external styles.</a:t>
            </a:r>
            <a:endParaRPr lang="en-GB" sz="2800" dirty="0">
              <a:latin typeface="Garamond" pitchFamily="18" charset="0"/>
            </a:endParaRPr>
          </a:p>
        </p:txBody>
      </p:sp>
    </p:spTree>
    <p:extLst>
      <p:ext uri="{BB962C8B-B14F-4D97-AF65-F5344CB8AC3E}">
        <p14:creationId xmlns="" xmlns:p14="http://schemas.microsoft.com/office/powerpoint/2010/main" val="4066139335"/>
      </p:ext>
    </p:extLst>
  </p:cSld>
  <p:clrMapOvr>
    <a:masterClrMapping/>
  </p:clrMapOvr>
  <p:transition>
    <p:wipe dir="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1726</TotalTime>
  <Words>1050</Words>
  <Application>Microsoft Office PowerPoint</Application>
  <PresentationFormat>On-screen Show (4:3)</PresentationFormat>
  <Paragraphs>133</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Cascading style sheets</vt:lpstr>
      <vt:lpstr>Modularised design of a website.</vt:lpstr>
      <vt:lpstr>Slide 3</vt:lpstr>
      <vt:lpstr>Separate styles for different media types</vt:lpstr>
      <vt:lpstr> CSS Syntax  </vt:lpstr>
      <vt:lpstr> </vt:lpstr>
      <vt:lpstr>CLASS SELECTORS </vt:lpstr>
      <vt:lpstr>ID  selectors </vt:lpstr>
      <vt:lpstr>CSS Authoring </vt:lpstr>
      <vt:lpstr>Style Location. </vt:lpstr>
      <vt:lpstr>Style Location. </vt:lpstr>
      <vt:lpstr>External style sheet </vt:lpstr>
      <vt:lpstr>Embedded style </vt:lpstr>
      <vt:lpstr>The Cascade Concept </vt:lpstr>
      <vt:lpstr>Example illustration of applying the three css authoring</vt:lpstr>
      <vt:lpstr>Colors and Hexadecimal reference</vt:lpstr>
      <vt:lpstr>Colors and Hexadecimal reference</vt:lpstr>
      <vt:lpstr>Common CSS Concepts</vt:lpstr>
      <vt:lpstr>Requesting Font</vt:lpstr>
      <vt:lpstr>CSS Font Options</vt:lpstr>
      <vt:lpstr>Defining Font Size</vt:lpstr>
      <vt:lpstr>Font weight and style</vt:lpstr>
      <vt:lpstr>Font variant</vt:lpstr>
      <vt:lpstr>Text-Transform</vt:lpstr>
      <vt:lpstr>The box Model</vt:lpstr>
      <vt:lpstr>The box Model properties</vt:lpstr>
      <vt:lpstr>The box Model properties</vt:lpstr>
      <vt:lpstr>Padding syntax</vt:lpstr>
      <vt:lpstr>Margins</vt:lpstr>
      <vt:lpstr>Margin Syntax</vt:lpstr>
      <vt:lpstr>Border syntax</vt:lpstr>
      <vt:lpstr>Border syntax</vt:lpstr>
      <vt:lpstr>Border Usage</vt:lpstr>
      <vt:lpstr>Basic layout</vt:lpstr>
      <vt:lpstr>Use of lists in css</vt:lpstr>
      <vt:lpstr>Grouping Items with Classes</vt:lpstr>
      <vt:lpstr>Navigation lists</vt:lpstr>
      <vt:lpstr>The Vertical Navigation Bar</vt:lpstr>
      <vt:lpstr>Forms</vt:lpstr>
      <vt:lpstr>Slide 40</vt:lpstr>
      <vt:lpstr>Slide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dc:creator>
  <cp:lastModifiedBy>user</cp:lastModifiedBy>
  <cp:revision>74</cp:revision>
  <cp:lastPrinted>2014-09-11T09:28:34Z</cp:lastPrinted>
  <dcterms:created xsi:type="dcterms:W3CDTF">2014-09-10T07:30:42Z</dcterms:created>
  <dcterms:modified xsi:type="dcterms:W3CDTF">2015-01-29T06:52:16Z</dcterms:modified>
</cp:coreProperties>
</file>